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3" r:id="rId3"/>
    <p:sldId id="329" r:id="rId4"/>
    <p:sldId id="266" r:id="rId5"/>
    <p:sldId id="330" r:id="rId6"/>
    <p:sldId id="332" r:id="rId7"/>
    <p:sldId id="331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5" r:id="rId25"/>
    <p:sldId id="286" r:id="rId26"/>
    <p:sldId id="287" r:id="rId27"/>
    <p:sldId id="327" r:id="rId2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46"/>
  </p:normalViewPr>
  <p:slideViewPr>
    <p:cSldViewPr>
      <p:cViewPr varScale="1">
        <p:scale>
          <a:sx n="81" d="100"/>
          <a:sy n="81" d="100"/>
        </p:scale>
        <p:origin x="216" y="5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35" y="6272783"/>
            <a:ext cx="499872" cy="4998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1490" y="338835"/>
            <a:ext cx="733488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7" cy="460858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2631" y="3739896"/>
            <a:ext cx="1036320" cy="86622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572255"/>
            <a:ext cx="1911095" cy="103633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706623"/>
            <a:ext cx="1039368" cy="86867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3272" y="2898648"/>
            <a:ext cx="868679" cy="67665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4600" y="0"/>
            <a:ext cx="2054352" cy="10302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1490" y="338835"/>
            <a:ext cx="1036066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5664" y="1055217"/>
            <a:ext cx="7786370" cy="1869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8434" y="6540772"/>
            <a:ext cx="3074035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72512" y="6540772"/>
            <a:ext cx="228600" cy="181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rlc.gov/" TargetMode="External"/><Relationship Id="rId5" Type="http://schemas.openxmlformats.org/officeDocument/2006/relationships/image" Target="../media/image27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gs.gov/core-science-systems/science-analytics-and-synthesis/ga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ppliedsciences.nasa.gov/join-mission/training/english/arset-satellite-observations-and-tools-fire-risk-detection-and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ndfire.gov/viewer/" TargetMode="External"/><Relationship Id="rId5" Type="http://schemas.openxmlformats.org/officeDocument/2006/relationships/hyperlink" Target="http://www.landfire.gov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search.earthdata.nasa.gov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pps.fao.org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arthmap.org/" TargetMode="Externa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://www.esa-landcover-cc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ps.elie.ucl.ac.be/CCI/viewe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liedsciences.nasa.gov/join-mission/training/english/arset-accuracy-assessment-land-cover-classification" TargetMode="External"/><Relationship Id="rId2" Type="http://schemas.openxmlformats.org/officeDocument/2006/relationships/hyperlink" Target="https://appliedsciences.nasa.gov/join-mission/training/english/arset-land-cover-classification-satellite-image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earth-engine/datasets/catalog/MODIS_006_MCD12Q1" TargetMode="External"/><Relationship Id="rId5" Type="http://schemas.openxmlformats.org/officeDocument/2006/relationships/image" Target="../media/image34.jpg"/><Relationship Id="rId4" Type="http://schemas.openxmlformats.org/officeDocument/2006/relationships/hyperlink" Target="https://appliedsciences.nasa.gov/join-mission/training/english/arset-using-google-earth-engine-land-monitoring-application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.gov.au/dea/products/fc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appliedsciences.nasa.gov/join-mission/training/english/arset-understanding-phenology-remote-sens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appliedsciences.nasa.gov/join-mission/training/english/arset-change-detection-land-cover-mapping" TargetMode="External"/><Relationship Id="rId3" Type="http://schemas.openxmlformats.org/officeDocument/2006/relationships/hyperlink" Target="https://www.globalforestwatch.org/" TargetMode="External"/><Relationship Id="rId7" Type="http://schemas.openxmlformats.org/officeDocument/2006/relationships/hyperlink" Target="https://appliedsciences.nasa.gov/join-mission/training/advanced-webinar-investigating-time-series-satellite-imagery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liedsciences.nasa.gov/join-mission/training/english/arset-using-google-earth-engine-land-monitoring-applications" TargetMode="External"/><Relationship Id="rId5" Type="http://schemas.openxmlformats.org/officeDocument/2006/relationships/hyperlink" Target="https://emapr.github.io/LT-GEE/" TargetMode="External"/><Relationship Id="rId4" Type="http://schemas.openxmlformats.org/officeDocument/2006/relationships/hyperlink" Target="https://www.fs.fed.us/foresthealth/applied-sciences/mapping-reporting/detection-surveys.s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neo.sci.gsfc.nasa.gov/view.php?datasetId=SRTM_RAMP2_TOP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hyperlink" Target="https://www.researchgate.net/figure/The-plateau-pika-Ochotona-curzoniae-Photo-Andrew-Smith-cover-photo-for-Integrative_fig1_322367117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sl.noaa.gov/data/gridded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imatologylab.org/gridmet.html" TargetMode="External"/><Relationship Id="rId5" Type="http://schemas.openxmlformats.org/officeDocument/2006/relationships/hyperlink" Target="https://prism.oregonstate.edu/" TargetMode="External"/><Relationship Id="rId4" Type="http://schemas.openxmlformats.org/officeDocument/2006/relationships/hyperlink" Target="https://climatedataguide.ucar.edu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hyperlink" Target="http://climateengine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liedsciences.nasa.gov/join-mission/training/english/arset-introduction-remote-sensing-scenario-based-ecoforecast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www.nccs.nasa.gov/services/data-collections/land-based-products/nex-dcp3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cs.nasa.gov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amberjean.mccullum@nasa.gov" TargetMode="External"/><Relationship Id="rId7" Type="http://schemas.openxmlformats.org/officeDocument/2006/relationships/hyperlink" Target="https://twitter.com/NASAARSET" TargetMode="External"/><Relationship Id="rId2" Type="http://schemas.openxmlformats.org/officeDocument/2006/relationships/hyperlink" Target="mailto:juan.l.torresperez@nasa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liedsciences.nasa.gov/what-we-do/capacity-building/arset" TargetMode="External"/><Relationship Id="rId5" Type="http://schemas.openxmlformats.org/officeDocument/2006/relationships/hyperlink" Target="https://appliedsciences.nasa.gov/join-mission/training/english/arset-species-distribution-modeling-remote-sensing" TargetMode="External"/><Relationship Id="rId4" Type="http://schemas.openxmlformats.org/officeDocument/2006/relationships/hyperlink" Target="mailto:bengtsson@baeri.or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7" cy="46061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304" y="4943855"/>
            <a:ext cx="1578864" cy="15788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6862" y="366267"/>
            <a:ext cx="26650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!"#$%&amp;"'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)*+%&amp;",#$-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14" dirty="0">
                <a:solidFill>
                  <a:srgbClr val="FFFFFF"/>
                </a:solidFill>
                <a:latin typeface="Arial"/>
                <a:cs typeface="Arial"/>
              </a:rPr>
              <a:t>"&amp;/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110" dirty="0">
                <a:solidFill>
                  <a:srgbClr val="FFFFFF"/>
                </a:solidFill>
                <a:latin typeface="Arial"/>
                <a:cs typeface="Arial"/>
              </a:rPr>
              <a:t>01"-</a:t>
            </a:r>
            <a:r>
              <a:rPr sz="1000" spc="17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)/2$&amp;$.#+"#$%&amp;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712720"/>
            <a:ext cx="1895856" cy="18958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58728" y="3572255"/>
            <a:ext cx="1030224" cy="103633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787128" y="0"/>
            <a:ext cx="2402205" cy="1889760"/>
            <a:chOff x="9787128" y="0"/>
            <a:chExt cx="2402205" cy="188976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7128" y="0"/>
              <a:ext cx="2401824" cy="1889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8456" y="137160"/>
              <a:ext cx="813816" cy="6522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001757" y="5819140"/>
            <a:ext cx="521779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entury Gothic"/>
                <a:cs typeface="Century Gothic"/>
              </a:rPr>
              <a:t>Amber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McCullum,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Juan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Torres-</a:t>
            </a:r>
            <a:r>
              <a:rPr sz="1600" dirty="0">
                <a:latin typeface="Century Gothic"/>
                <a:cs typeface="Century Gothic"/>
              </a:rPr>
              <a:t>Perez,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Zach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Bengtsson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entury Gothic"/>
                <a:cs typeface="Century Gothic"/>
              </a:rPr>
              <a:t>Aug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12,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spc="-20" dirty="0">
                <a:latin typeface="Century Gothic"/>
                <a:cs typeface="Century Gothic"/>
              </a:rPr>
              <a:t>2021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8903" y="4916423"/>
            <a:ext cx="90093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latin typeface="Century Gothic"/>
                <a:cs typeface="Century Gothic"/>
              </a:rPr>
              <a:t>Species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Distribution</a:t>
            </a:r>
            <a:r>
              <a:rPr sz="2900" spc="-95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Modeling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with</a:t>
            </a:r>
            <a:r>
              <a:rPr sz="2900" spc="-90" dirty="0">
                <a:latin typeface="Century Gothic"/>
                <a:cs typeface="Century Gothic"/>
              </a:rPr>
              <a:t> </a:t>
            </a:r>
            <a:r>
              <a:rPr sz="2900" dirty="0">
                <a:latin typeface="Century Gothic"/>
                <a:cs typeface="Century Gothic"/>
              </a:rPr>
              <a:t>Remote</a:t>
            </a:r>
            <a:r>
              <a:rPr sz="2900" spc="-85" dirty="0">
                <a:latin typeface="Century Gothic"/>
                <a:cs typeface="Century Gothic"/>
              </a:rPr>
              <a:t> </a:t>
            </a:r>
            <a:r>
              <a:rPr sz="2900" spc="-10" dirty="0">
                <a:latin typeface="Century Gothic"/>
                <a:cs typeface="Century Gothic"/>
              </a:rPr>
              <a:t>Sensing</a:t>
            </a:r>
            <a:endParaRPr sz="2900">
              <a:latin typeface="Century Gothic"/>
              <a:cs typeface="Century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0C3AC7-5AC9-520A-18D9-FAC2D2370436}"/>
              </a:ext>
            </a:extLst>
          </p:cNvPr>
          <p:cNvSpPr txBox="1"/>
          <p:nvPr/>
        </p:nvSpPr>
        <p:spPr>
          <a:xfrm>
            <a:off x="3050628" y="2413338"/>
            <a:ext cx="610125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ITCOocean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hack2week content includes slides from NASA ARSET. Slides without the NASA logos were prepared by Eli Holmes (NOAA) and those with the NASA logos are from ARSET.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13396" y="6499859"/>
            <a:ext cx="1449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6670" algn="l"/>
              </a:tabLst>
            </a:pPr>
            <a:r>
              <a:rPr sz="1400" b="1" dirty="0">
                <a:latin typeface="Century Gothic Bold"/>
                <a:cs typeface="Century Gothic Bold"/>
              </a:rPr>
              <a:t>United</a:t>
            </a:r>
            <a:r>
              <a:rPr sz="1400" b="1" spc="-60" dirty="0">
                <a:latin typeface="Century Gothic Bold"/>
                <a:cs typeface="Century Gothic Bold"/>
              </a:rPr>
              <a:t> </a:t>
            </a:r>
            <a:r>
              <a:rPr sz="1400" b="1" spc="-10" dirty="0">
                <a:latin typeface="Century Gothic Bold"/>
                <a:cs typeface="Century Gothic Bold"/>
              </a:rPr>
              <a:t>States</a:t>
            </a:r>
            <a:r>
              <a:rPr sz="1400" b="1" dirty="0">
                <a:latin typeface="Century Gothic Bold"/>
                <a:cs typeface="Century Gothic Bold"/>
              </a:rPr>
              <a:t>	</a:t>
            </a:r>
            <a:r>
              <a:rPr sz="1500" spc="-37" baseline="2777" dirty="0">
                <a:latin typeface="Century Gothic"/>
                <a:cs typeface="Century Gothic"/>
              </a:rPr>
              <a:t>17</a:t>
            </a:r>
            <a:endParaRPr sz="1500" baseline="2777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8434" y="6541516"/>
            <a:ext cx="30740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entury Gothic"/>
                <a:cs typeface="Century Gothic"/>
              </a:rPr>
              <a:t>NASA’s</a:t>
            </a:r>
            <a:r>
              <a:rPr sz="1000" spc="-4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Applied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Remote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Sensing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Training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spc="-65" dirty="0">
                <a:latin typeface="Century Gothic"/>
                <a:cs typeface="Century Gothic"/>
              </a:rPr>
              <a:t>Program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8728" y="0"/>
            <a:ext cx="1033272" cy="10332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Multi-</a:t>
            </a:r>
            <a:r>
              <a:rPr dirty="0"/>
              <a:t>Resolution</a:t>
            </a:r>
            <a:r>
              <a:rPr spc="-65" dirty="0"/>
              <a:t> </a:t>
            </a:r>
            <a:r>
              <a:rPr dirty="0"/>
              <a:t>Land</a:t>
            </a:r>
            <a:r>
              <a:rPr spc="-55" dirty="0"/>
              <a:t> </a:t>
            </a:r>
            <a:r>
              <a:rPr dirty="0"/>
              <a:t>Characteristics</a:t>
            </a:r>
            <a:r>
              <a:rPr spc="-50" dirty="0"/>
              <a:t> </a:t>
            </a:r>
            <a:r>
              <a:rPr dirty="0"/>
              <a:t>(MRLC)</a:t>
            </a:r>
            <a:r>
              <a:rPr spc="-60" dirty="0"/>
              <a:t> </a:t>
            </a:r>
            <a:r>
              <a:rPr spc="-10" dirty="0"/>
              <a:t>Consortium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86083" y="1485769"/>
            <a:ext cx="5800661" cy="417082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7944" y="962659"/>
            <a:ext cx="11447145" cy="513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>
              <a:lnSpc>
                <a:spcPts val="2665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https://www.mrlc.gov</a:t>
            </a:r>
            <a:endParaRPr sz="2400">
              <a:latin typeface="Century Gothic"/>
              <a:cs typeface="Century Gothic"/>
            </a:endParaRPr>
          </a:p>
          <a:p>
            <a:pPr marL="7811770">
              <a:lnSpc>
                <a:spcPts val="2640"/>
              </a:lnSpc>
            </a:pPr>
            <a:r>
              <a:rPr sz="2400" dirty="0">
                <a:latin typeface="Century Gothic"/>
                <a:cs typeface="Century Gothic"/>
              </a:rPr>
              <a:t>MRLC</a:t>
            </a:r>
            <a:r>
              <a:rPr sz="2400" spc="-7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Interactive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Viewer</a:t>
            </a:r>
            <a:endParaRPr sz="2400">
              <a:latin typeface="Century Gothic"/>
              <a:cs typeface="Century Gothic"/>
            </a:endParaRPr>
          </a:p>
          <a:p>
            <a:pPr marL="380365" marR="7582534" indent="-368300">
              <a:lnSpc>
                <a:spcPts val="2110"/>
              </a:lnSpc>
              <a:spcBef>
                <a:spcPts val="85"/>
              </a:spcBef>
              <a:buSzPct val="122222"/>
              <a:buFont typeface="Arial"/>
              <a:buChar char="•"/>
              <a:tabLst>
                <a:tab pos="380365" algn="l"/>
              </a:tabLst>
            </a:pPr>
            <a:r>
              <a:rPr sz="1800" dirty="0">
                <a:latin typeface="Century Gothic"/>
                <a:cs typeface="Century Gothic"/>
              </a:rPr>
              <a:t>National</a:t>
            </a:r>
            <a:r>
              <a:rPr sz="1800" spc="-5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Land</a:t>
            </a:r>
            <a:r>
              <a:rPr sz="1800" spc="-4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Cover</a:t>
            </a:r>
            <a:r>
              <a:rPr sz="1800" spc="-5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Database (NLCD)</a:t>
            </a:r>
            <a:endParaRPr sz="18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80"/>
              </a:spcBef>
              <a:buSzPct val="122222"/>
              <a:buFont typeface="Arial"/>
              <a:buChar char="•"/>
              <a:tabLst>
                <a:tab pos="380365" algn="l"/>
              </a:tabLst>
            </a:pPr>
            <a:r>
              <a:rPr sz="1800" spc="-10" dirty="0">
                <a:latin typeface="Century Gothic"/>
                <a:cs typeface="Century Gothic"/>
              </a:rPr>
              <a:t>Landsat-</a:t>
            </a:r>
            <a:r>
              <a:rPr sz="1800" dirty="0">
                <a:latin typeface="Century Gothic"/>
                <a:cs typeface="Century Gothic"/>
              </a:rPr>
              <a:t>based,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30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m</a:t>
            </a:r>
            <a:r>
              <a:rPr sz="1800" spc="-20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resolution</a:t>
            </a:r>
            <a:endParaRPr sz="18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45"/>
              </a:spcBef>
              <a:buSzPct val="122222"/>
              <a:buFont typeface="Arial"/>
              <a:buChar char="•"/>
              <a:tabLst>
                <a:tab pos="380365" algn="l"/>
              </a:tabLst>
            </a:pPr>
            <a:r>
              <a:rPr sz="1800" dirty="0">
                <a:latin typeface="Century Gothic"/>
                <a:cs typeface="Century Gothic"/>
              </a:rPr>
              <a:t>16</a:t>
            </a:r>
            <a:r>
              <a:rPr sz="1800" spc="-3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land</a:t>
            </a:r>
            <a:r>
              <a:rPr sz="1800" spc="-2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cover</a:t>
            </a:r>
            <a:r>
              <a:rPr sz="1800" spc="-3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classes</a:t>
            </a:r>
            <a:endParaRPr sz="18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40"/>
              </a:spcBef>
              <a:buSzPct val="122222"/>
              <a:buFont typeface="Arial"/>
              <a:buChar char="•"/>
              <a:tabLst>
                <a:tab pos="380365" algn="l"/>
              </a:tabLst>
            </a:pPr>
            <a:r>
              <a:rPr sz="1800" dirty="0">
                <a:latin typeface="Century Gothic"/>
                <a:cs typeface="Century Gothic"/>
              </a:rPr>
              <a:t>2001,</a:t>
            </a:r>
            <a:r>
              <a:rPr sz="1800" spc="-5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2006,</a:t>
            </a:r>
            <a:r>
              <a:rPr sz="1800" spc="-5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2011,</a:t>
            </a:r>
            <a:r>
              <a:rPr sz="1800" spc="-5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2013,</a:t>
            </a:r>
            <a:r>
              <a:rPr sz="1800" spc="-5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2016,</a:t>
            </a:r>
            <a:r>
              <a:rPr sz="1800" spc="-50" dirty="0">
                <a:latin typeface="Century Gothic"/>
                <a:cs typeface="Century Gothic"/>
              </a:rPr>
              <a:t> </a:t>
            </a:r>
            <a:r>
              <a:rPr sz="1800" spc="-20" dirty="0">
                <a:latin typeface="Century Gothic"/>
                <a:cs typeface="Century Gothic"/>
              </a:rPr>
              <a:t>2019</a:t>
            </a:r>
            <a:endParaRPr sz="1800">
              <a:latin typeface="Century Gothic"/>
              <a:cs typeface="Century Gothic"/>
            </a:endParaRPr>
          </a:p>
          <a:p>
            <a:pPr marL="380365" indent="-367665">
              <a:lnSpc>
                <a:spcPts val="2130"/>
              </a:lnSpc>
              <a:spcBef>
                <a:spcPts val="840"/>
              </a:spcBef>
              <a:buSzPct val="122222"/>
              <a:buFont typeface="Arial"/>
              <a:buChar char="•"/>
              <a:tabLst>
                <a:tab pos="380365" algn="l"/>
              </a:tabLst>
            </a:pPr>
            <a:r>
              <a:rPr sz="1800" dirty="0">
                <a:latin typeface="Century Gothic"/>
                <a:cs typeface="Century Gothic"/>
              </a:rPr>
              <a:t>Other</a:t>
            </a:r>
            <a:r>
              <a:rPr sz="1800" spc="-6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products</a:t>
            </a:r>
            <a:r>
              <a:rPr sz="1800" spc="-5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include:</a:t>
            </a:r>
            <a:endParaRPr sz="1800">
              <a:latin typeface="Century Gothic"/>
              <a:cs typeface="Century Gothic"/>
            </a:endParaRPr>
          </a:p>
          <a:p>
            <a:pPr marL="838200" marR="7515859" indent="-368300">
              <a:lnSpc>
                <a:spcPts val="2180"/>
              </a:lnSpc>
              <a:spcBef>
                <a:spcPts val="42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800" dirty="0">
                <a:latin typeface="Century Gothic"/>
                <a:cs typeface="Century Gothic"/>
              </a:rPr>
              <a:t>Percent</a:t>
            </a:r>
            <a:r>
              <a:rPr sz="1800" spc="-3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Tree</a:t>
            </a:r>
            <a:r>
              <a:rPr sz="1800" spc="-3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Canopy</a:t>
            </a:r>
            <a:r>
              <a:rPr sz="1800" spc="-4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(2011, 2016)</a:t>
            </a:r>
            <a:endParaRPr sz="1800">
              <a:latin typeface="Century Gothic"/>
              <a:cs typeface="Century Gothic"/>
            </a:endParaRPr>
          </a:p>
          <a:p>
            <a:pPr marL="838200" marR="7487920" indent="-368300">
              <a:lnSpc>
                <a:spcPts val="2180"/>
              </a:lnSpc>
              <a:spcBef>
                <a:spcPts val="34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800" dirty="0">
                <a:latin typeface="Century Gothic"/>
                <a:cs typeface="Century Gothic"/>
              </a:rPr>
              <a:t>Impervious</a:t>
            </a:r>
            <a:r>
              <a:rPr sz="1800" spc="-6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Descriptor</a:t>
            </a:r>
            <a:r>
              <a:rPr sz="1800" spc="-6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(2001, </a:t>
            </a:r>
            <a:r>
              <a:rPr sz="1800" dirty="0">
                <a:latin typeface="Century Gothic"/>
                <a:cs typeface="Century Gothic"/>
              </a:rPr>
              <a:t>2004,</a:t>
            </a:r>
            <a:r>
              <a:rPr sz="1800" spc="-5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2006,</a:t>
            </a:r>
            <a:r>
              <a:rPr sz="1800" spc="-5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2008,</a:t>
            </a:r>
            <a:r>
              <a:rPr sz="1800" spc="-50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2011,</a:t>
            </a:r>
            <a:r>
              <a:rPr sz="1800" spc="500" dirty="0">
                <a:latin typeface="Century Gothic"/>
                <a:cs typeface="Century Gothic"/>
              </a:rPr>
              <a:t> </a:t>
            </a:r>
            <a:r>
              <a:rPr sz="1800" spc="-640" dirty="0">
                <a:latin typeface="Century Gothic"/>
                <a:cs typeface="Century Gothic"/>
              </a:rPr>
              <a:t>2013,</a:t>
            </a:r>
            <a:endParaRPr sz="1800">
              <a:latin typeface="Century Gothic"/>
              <a:cs typeface="Century Gothic"/>
            </a:endParaRPr>
          </a:p>
          <a:p>
            <a:pPr marL="838200">
              <a:lnSpc>
                <a:spcPts val="2135"/>
              </a:lnSpc>
            </a:pPr>
            <a:r>
              <a:rPr sz="1800" dirty="0">
                <a:latin typeface="Century Gothic"/>
                <a:cs typeface="Century Gothic"/>
              </a:rPr>
              <a:t>2016,</a:t>
            </a:r>
            <a:r>
              <a:rPr sz="1800" spc="-5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2019)</a:t>
            </a:r>
            <a:endParaRPr sz="1800">
              <a:latin typeface="Century Gothic"/>
              <a:cs typeface="Century Gothic"/>
            </a:endParaRPr>
          </a:p>
          <a:p>
            <a:pPr marL="380365" marR="7143115" indent="-368300">
              <a:lnSpc>
                <a:spcPct val="99400"/>
              </a:lnSpc>
              <a:spcBef>
                <a:spcPts val="755"/>
              </a:spcBef>
              <a:buSzPct val="122222"/>
              <a:buFont typeface="Arial"/>
              <a:buChar char="•"/>
              <a:tabLst>
                <a:tab pos="380365" algn="l"/>
              </a:tabLst>
            </a:pPr>
            <a:r>
              <a:rPr sz="1800" dirty="0">
                <a:latin typeface="Century Gothic"/>
                <a:cs typeface="Century Gothic"/>
              </a:rPr>
              <a:t>Multiple</a:t>
            </a:r>
            <a:r>
              <a:rPr sz="1800" spc="-4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interactive</a:t>
            </a:r>
            <a:r>
              <a:rPr sz="1800" spc="-4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viewers</a:t>
            </a:r>
            <a:r>
              <a:rPr sz="1800" spc="-4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for</a:t>
            </a:r>
            <a:r>
              <a:rPr sz="1800" spc="-55" dirty="0">
                <a:latin typeface="Century Gothic"/>
                <a:cs typeface="Century Gothic"/>
              </a:rPr>
              <a:t> </a:t>
            </a:r>
            <a:r>
              <a:rPr sz="1800" spc="-20" dirty="0">
                <a:latin typeface="Century Gothic"/>
                <a:cs typeface="Century Gothic"/>
              </a:rPr>
              <a:t>land </a:t>
            </a:r>
            <a:r>
              <a:rPr sz="1800" dirty="0">
                <a:latin typeface="Century Gothic"/>
                <a:cs typeface="Century Gothic"/>
              </a:rPr>
              <a:t>cover,</a:t>
            </a:r>
            <a:r>
              <a:rPr sz="1800" spc="-50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rangeland</a:t>
            </a:r>
            <a:r>
              <a:rPr sz="1800" spc="-45" dirty="0">
                <a:latin typeface="Century Gothic"/>
                <a:cs typeface="Century Gothic"/>
              </a:rPr>
              <a:t> </a:t>
            </a:r>
            <a:r>
              <a:rPr sz="1800" dirty="0">
                <a:latin typeface="Century Gothic"/>
                <a:cs typeface="Century Gothic"/>
              </a:rPr>
              <a:t>metrics,</a:t>
            </a:r>
            <a:r>
              <a:rPr sz="1800" spc="-50" dirty="0">
                <a:latin typeface="Century Gothic"/>
                <a:cs typeface="Century Gothic"/>
              </a:rPr>
              <a:t> </a:t>
            </a:r>
            <a:r>
              <a:rPr sz="1800" spc="-25" dirty="0">
                <a:latin typeface="Century Gothic"/>
                <a:cs typeface="Century Gothic"/>
              </a:rPr>
              <a:t>and </a:t>
            </a:r>
            <a:r>
              <a:rPr sz="1800" dirty="0">
                <a:latin typeface="Century Gothic"/>
                <a:cs typeface="Century Gothic"/>
              </a:rPr>
              <a:t>advanced</a:t>
            </a:r>
            <a:r>
              <a:rPr sz="1800" spc="-35" dirty="0">
                <a:latin typeface="Century Gothic"/>
                <a:cs typeface="Century Gothic"/>
              </a:rPr>
              <a:t> </a:t>
            </a:r>
            <a:r>
              <a:rPr sz="1800" spc="-10" dirty="0">
                <a:latin typeface="Century Gothic"/>
                <a:cs typeface="Century Gothic"/>
              </a:rPr>
              <a:t>analysis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97912" y="6541516"/>
            <a:ext cx="165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0" dirty="0">
                <a:latin typeface="Century Gothic"/>
                <a:cs typeface="Century Gothic"/>
              </a:rPr>
              <a:t>18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8434" y="6541516"/>
            <a:ext cx="30740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entury Gothic"/>
                <a:cs typeface="Century Gothic"/>
              </a:rPr>
              <a:t>NASA’s</a:t>
            </a:r>
            <a:r>
              <a:rPr sz="1000" spc="-4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Applied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Remote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Sensing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Training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spc="-65" dirty="0">
                <a:latin typeface="Century Gothic"/>
                <a:cs typeface="Century Gothic"/>
              </a:rPr>
              <a:t>Program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4407790"/>
            <a:ext cx="11118850" cy="2450465"/>
            <a:chOff x="0" y="4407790"/>
            <a:chExt cx="11118850" cy="24504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24727"/>
              <a:ext cx="1033272" cy="10332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544" y="4407790"/>
              <a:ext cx="10044908" cy="217321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Gap</a:t>
            </a:r>
            <a:r>
              <a:rPr spc="-65" dirty="0"/>
              <a:t> </a:t>
            </a:r>
            <a:r>
              <a:rPr dirty="0"/>
              <a:t>Analysis</a:t>
            </a:r>
            <a:r>
              <a:rPr spc="-55" dirty="0"/>
              <a:t> </a:t>
            </a:r>
            <a:r>
              <a:rPr dirty="0"/>
              <a:t>Project</a:t>
            </a:r>
            <a:r>
              <a:rPr spc="-60" dirty="0"/>
              <a:t> </a:t>
            </a:r>
            <a:r>
              <a:rPr spc="-10" dirty="0"/>
              <a:t>(GAP)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18235" y="882396"/>
            <a:ext cx="10883265" cy="322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070">
              <a:lnSpc>
                <a:spcPct val="100000"/>
              </a:lnSpc>
              <a:spcBef>
                <a:spcPts val="100"/>
              </a:spcBef>
            </a:pPr>
            <a:r>
              <a:rPr sz="20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https://www.usgs.gov/core-science-systems/science-analytics-</a:t>
            </a:r>
            <a:r>
              <a:rPr sz="20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and-</a:t>
            </a:r>
            <a:r>
              <a:rPr sz="20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synthesis/gap</a:t>
            </a:r>
            <a:endParaRPr sz="2000">
              <a:latin typeface="Century Gothic"/>
              <a:cs typeface="Century Gothic"/>
            </a:endParaRPr>
          </a:p>
          <a:p>
            <a:pPr marL="381000" indent="-368300">
              <a:lnSpc>
                <a:spcPct val="100000"/>
              </a:lnSpc>
              <a:spcBef>
                <a:spcPts val="1935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United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States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Geological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Survey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(USGS)</a:t>
            </a:r>
            <a:endParaRPr sz="2200">
              <a:latin typeface="Century Gothic"/>
              <a:cs typeface="Century Gothic"/>
            </a:endParaRPr>
          </a:p>
          <a:p>
            <a:pPr marL="381000" indent="-3683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analysis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tools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species,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cover,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protected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areas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65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range</a:t>
            </a:r>
            <a:endParaRPr sz="2200">
              <a:latin typeface="Century Gothic"/>
              <a:cs typeface="Century Gothic"/>
            </a:endParaRPr>
          </a:p>
          <a:p>
            <a:pPr marL="838200" marR="308610" indent="-368300">
              <a:lnSpc>
                <a:spcPts val="2590"/>
              </a:lnSpc>
              <a:spcBef>
                <a:spcPts val="580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Additional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(land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cover,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forest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edge,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human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impact,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slope,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aspect, </a:t>
            </a:r>
            <a:r>
              <a:rPr sz="2200" dirty="0">
                <a:latin typeface="Century Gothic"/>
                <a:cs typeface="Century Gothic"/>
              </a:rPr>
              <a:t>canopy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cover,</a:t>
            </a:r>
            <a:r>
              <a:rPr sz="2200" spc="-20" dirty="0">
                <a:latin typeface="Century Gothic"/>
                <a:cs typeface="Century Gothic"/>
              </a:rPr>
              <a:t> etc.)</a:t>
            </a:r>
            <a:endParaRPr sz="2200">
              <a:latin typeface="Century Gothic"/>
              <a:cs typeface="Century Gothic"/>
            </a:endParaRPr>
          </a:p>
          <a:p>
            <a:pPr marL="380365" marR="5080" indent="-368300">
              <a:lnSpc>
                <a:spcPts val="2620"/>
              </a:lnSpc>
              <a:spcBef>
                <a:spcPts val="894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cover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maps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U.S.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that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incorporate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Ecological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System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45" dirty="0">
                <a:latin typeface="Century Gothic"/>
                <a:cs typeface="Century Gothic"/>
              </a:rPr>
              <a:t>classification </a:t>
            </a:r>
            <a:r>
              <a:rPr sz="2200" dirty="0">
                <a:latin typeface="Century Gothic"/>
                <a:cs typeface="Century Gothic"/>
              </a:rPr>
              <a:t>from</a:t>
            </a:r>
            <a:r>
              <a:rPr sz="2200" spc="-10" dirty="0">
                <a:latin typeface="Century Gothic"/>
                <a:cs typeface="Century Gothic"/>
              </a:rPr>
              <a:t> NatureServe</a:t>
            </a:r>
            <a:endParaRPr sz="2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13396" y="6499859"/>
            <a:ext cx="1449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6670" algn="l"/>
              </a:tabLst>
            </a:pPr>
            <a:r>
              <a:rPr sz="1400" b="1" dirty="0">
                <a:latin typeface="Century Gothic Bold"/>
                <a:cs typeface="Century Gothic Bold"/>
              </a:rPr>
              <a:t>United</a:t>
            </a:r>
            <a:r>
              <a:rPr sz="1400" b="1" spc="-60" dirty="0">
                <a:latin typeface="Century Gothic Bold"/>
                <a:cs typeface="Century Gothic Bold"/>
              </a:rPr>
              <a:t> </a:t>
            </a:r>
            <a:r>
              <a:rPr sz="1400" b="1" spc="-10" dirty="0">
                <a:latin typeface="Century Gothic Bold"/>
                <a:cs typeface="Century Gothic Bold"/>
              </a:rPr>
              <a:t>States</a:t>
            </a:r>
            <a:r>
              <a:rPr sz="1400" b="1" dirty="0">
                <a:latin typeface="Century Gothic Bold"/>
                <a:cs typeface="Century Gothic Bold"/>
              </a:rPr>
              <a:t>	</a:t>
            </a:r>
            <a:r>
              <a:rPr sz="1500" spc="-307" baseline="2777" dirty="0">
                <a:latin typeface="Century Gothic"/>
                <a:cs typeface="Century Gothic"/>
              </a:rPr>
              <a:t>19</a:t>
            </a:r>
            <a:endParaRPr sz="1500" baseline="2777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490" y="338835"/>
            <a:ext cx="1621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LANDFIRE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8514" y="785876"/>
            <a:ext cx="5146675" cy="4301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http://www.landfire.gov</a:t>
            </a:r>
            <a:endParaRPr sz="24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2900"/>
              </a:spcBef>
              <a:buSzPct val="115789"/>
              <a:buFont typeface="Arial"/>
              <a:buChar char="•"/>
              <a:tabLst>
                <a:tab pos="380365" algn="l"/>
              </a:tabLst>
            </a:pPr>
            <a:r>
              <a:rPr sz="1900" spc="-10" dirty="0">
                <a:latin typeface="Century Gothic"/>
                <a:cs typeface="Century Gothic"/>
              </a:rPr>
              <a:t>Products:</a:t>
            </a:r>
            <a:endParaRPr sz="19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900" dirty="0">
                <a:latin typeface="Century Gothic"/>
                <a:cs typeface="Century Gothic"/>
              </a:rPr>
              <a:t>Delivered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at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30</a:t>
            </a:r>
            <a:r>
              <a:rPr sz="1900" spc="-3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m</a:t>
            </a:r>
            <a:r>
              <a:rPr sz="1900" spc="-3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spatial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resolution</a:t>
            </a:r>
            <a:endParaRPr sz="19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4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900" dirty="0">
                <a:latin typeface="Century Gothic"/>
                <a:cs typeface="Century Gothic"/>
              </a:rPr>
              <a:t>Available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from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1999-present</a:t>
            </a:r>
            <a:endParaRPr sz="19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7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900" dirty="0">
                <a:latin typeface="Century Gothic"/>
                <a:cs typeface="Century Gothic"/>
              </a:rPr>
              <a:t>For</a:t>
            </a:r>
            <a:r>
              <a:rPr sz="1900" spc="-2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the</a:t>
            </a:r>
            <a:r>
              <a:rPr sz="1900" spc="-2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US</a:t>
            </a:r>
            <a:r>
              <a:rPr sz="1900" spc="-25" dirty="0">
                <a:latin typeface="Century Gothic"/>
                <a:cs typeface="Century Gothic"/>
              </a:rPr>
              <a:t> </a:t>
            </a:r>
            <a:r>
              <a:rPr sz="1900" spc="-20" dirty="0">
                <a:latin typeface="Century Gothic"/>
                <a:cs typeface="Century Gothic"/>
              </a:rPr>
              <a:t>only</a:t>
            </a:r>
            <a:endParaRPr sz="1900">
              <a:latin typeface="Century Gothic"/>
              <a:cs typeface="Century Gothic"/>
            </a:endParaRPr>
          </a:p>
          <a:p>
            <a:pPr marL="381000" marR="314960" indent="-368300">
              <a:lnSpc>
                <a:spcPct val="101099"/>
              </a:lnSpc>
              <a:spcBef>
                <a:spcPts val="730"/>
              </a:spcBef>
              <a:buSzPct val="115789"/>
              <a:buFont typeface="Arial"/>
              <a:buChar char="•"/>
              <a:tabLst>
                <a:tab pos="381000" algn="l"/>
              </a:tabLst>
            </a:pPr>
            <a:r>
              <a:rPr sz="1900" dirty="0">
                <a:latin typeface="Century Gothic"/>
                <a:cs typeface="Century Gothic"/>
              </a:rPr>
              <a:t>Vegetation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Data</a:t>
            </a:r>
            <a:r>
              <a:rPr sz="1900" spc="-6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Layers</a:t>
            </a:r>
            <a:r>
              <a:rPr sz="1900" spc="-6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using</a:t>
            </a:r>
            <a:r>
              <a:rPr sz="1900" spc="-65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Landsat Imagery:</a:t>
            </a:r>
            <a:endParaRPr sz="1900">
              <a:latin typeface="Century Gothic"/>
              <a:cs typeface="Century Gothic"/>
            </a:endParaRPr>
          </a:p>
          <a:p>
            <a:pPr marL="838200" marR="57150" indent="-368300">
              <a:lnSpc>
                <a:spcPts val="2300"/>
              </a:lnSpc>
              <a:spcBef>
                <a:spcPts val="37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900" dirty="0">
                <a:latin typeface="Century Gothic"/>
                <a:cs typeface="Century Gothic"/>
              </a:rPr>
              <a:t>Plant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communities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via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spc="-95" dirty="0">
                <a:latin typeface="Century Gothic"/>
                <a:cs typeface="Century Gothic"/>
              </a:rPr>
              <a:t>NatureServe’s </a:t>
            </a:r>
            <a:r>
              <a:rPr sz="1900" dirty="0">
                <a:latin typeface="Century Gothic"/>
                <a:cs typeface="Century Gothic"/>
              </a:rPr>
              <a:t>terrestrial</a:t>
            </a:r>
            <a:r>
              <a:rPr sz="1900" spc="-8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Ecological</a:t>
            </a:r>
            <a:r>
              <a:rPr sz="1900" spc="-85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Systems </a:t>
            </a:r>
            <a:r>
              <a:rPr sz="1900" dirty="0">
                <a:latin typeface="Century Gothic"/>
                <a:cs typeface="Century Gothic"/>
              </a:rPr>
              <a:t>Classification,</a:t>
            </a:r>
            <a:r>
              <a:rPr sz="1900" spc="-8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through</a:t>
            </a:r>
            <a:r>
              <a:rPr sz="1900" spc="-75" dirty="0">
                <a:latin typeface="Century Gothic"/>
                <a:cs typeface="Century Gothic"/>
              </a:rPr>
              <a:t> </a:t>
            </a:r>
            <a:r>
              <a:rPr sz="1900" spc="-20" dirty="0">
                <a:latin typeface="Century Gothic"/>
                <a:cs typeface="Century Gothic"/>
              </a:rPr>
              <a:t>2016</a:t>
            </a:r>
            <a:endParaRPr sz="1900">
              <a:latin typeface="Century Gothic"/>
              <a:cs typeface="Century Gothic"/>
            </a:endParaRPr>
          </a:p>
          <a:p>
            <a:pPr marL="1295400" marR="5080" lvl="1" indent="-368300">
              <a:lnSpc>
                <a:spcPct val="101099"/>
              </a:lnSpc>
              <a:spcBef>
                <a:spcPts val="315"/>
              </a:spcBef>
              <a:buSzPct val="115789"/>
              <a:buFont typeface="Arial"/>
              <a:buChar char="•"/>
              <a:tabLst>
                <a:tab pos="1295400" algn="l"/>
              </a:tabLst>
            </a:pPr>
            <a:r>
              <a:rPr sz="1900" dirty="0">
                <a:latin typeface="Century Gothic"/>
                <a:cs typeface="Century Gothic"/>
              </a:rPr>
              <a:t>Mapped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with</a:t>
            </a:r>
            <a:r>
              <a:rPr sz="1900" spc="-4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models,</a:t>
            </a:r>
            <a:r>
              <a:rPr sz="1900" spc="-4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field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data, </a:t>
            </a:r>
            <a:r>
              <a:rPr sz="1900" dirty="0">
                <a:latin typeface="Century Gothic"/>
                <a:cs typeface="Century Gothic"/>
              </a:rPr>
              <a:t>and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Landsat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14" y="5153152"/>
            <a:ext cx="253301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00"/>
              </a:spcBef>
              <a:buSzPct val="115789"/>
              <a:buFont typeface="Arial"/>
              <a:buChar char="•"/>
              <a:tabLst>
                <a:tab pos="380365" algn="l"/>
              </a:tabLst>
            </a:pPr>
            <a:r>
              <a:rPr sz="1900" dirty="0">
                <a:latin typeface="Century Gothic"/>
                <a:cs typeface="Century Gothic"/>
              </a:rPr>
              <a:t>Disturbance</a:t>
            </a:r>
            <a:r>
              <a:rPr sz="1900" spc="-85" dirty="0">
                <a:latin typeface="Century Gothic"/>
                <a:cs typeface="Century Gothic"/>
              </a:rPr>
              <a:t> </a:t>
            </a:r>
            <a:r>
              <a:rPr sz="1900" spc="-20" dirty="0">
                <a:latin typeface="Century Gothic"/>
                <a:cs typeface="Century Gothic"/>
              </a:rPr>
              <a:t>Data: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714" y="5459476"/>
            <a:ext cx="4617085" cy="1259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0365" marR="5080" indent="-368300">
              <a:lnSpc>
                <a:spcPct val="99200"/>
              </a:lnSpc>
              <a:spcBef>
                <a:spcPts val="12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900" dirty="0">
                <a:latin typeface="Century Gothic"/>
                <a:cs typeface="Century Gothic"/>
              </a:rPr>
              <a:t>Fuel,</a:t>
            </a:r>
            <a:r>
              <a:rPr sz="1900" spc="-6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vegetation,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natural,</a:t>
            </a:r>
            <a:r>
              <a:rPr sz="1900" spc="-60" dirty="0">
                <a:latin typeface="Century Gothic"/>
                <a:cs typeface="Century Gothic"/>
              </a:rPr>
              <a:t> </a:t>
            </a:r>
            <a:r>
              <a:rPr sz="1900" spc="-25" dirty="0">
                <a:latin typeface="Century Gothic"/>
                <a:cs typeface="Century Gothic"/>
              </a:rPr>
              <a:t>and </a:t>
            </a:r>
            <a:r>
              <a:rPr sz="1900" dirty="0">
                <a:latin typeface="Century Gothic"/>
                <a:cs typeface="Century Gothic"/>
              </a:rPr>
              <a:t>prescribed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disturbance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by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type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spc="-25" dirty="0">
                <a:latin typeface="Century Gothic"/>
                <a:cs typeface="Century Gothic"/>
              </a:rPr>
              <a:t>and </a:t>
            </a:r>
            <a:r>
              <a:rPr sz="1900" spc="-20" dirty="0">
                <a:latin typeface="Century Gothic"/>
                <a:cs typeface="Century Gothic"/>
              </a:rPr>
              <a:t>year</a:t>
            </a:r>
            <a:endParaRPr sz="1900">
              <a:latin typeface="Century Gothic"/>
              <a:cs typeface="Century Gothic"/>
            </a:endParaRPr>
          </a:p>
          <a:p>
            <a:pPr marL="384810">
              <a:lnSpc>
                <a:spcPct val="100000"/>
              </a:lnSpc>
              <a:spcBef>
                <a:spcPts val="1355"/>
              </a:spcBef>
            </a:pPr>
            <a:r>
              <a:rPr sz="1000" dirty="0">
                <a:latin typeface="Century Gothic"/>
                <a:cs typeface="Century Gothic"/>
              </a:rPr>
              <a:t>NASA’s</a:t>
            </a:r>
            <a:r>
              <a:rPr sz="1000" spc="-4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Applied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Remote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Sensing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Training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Program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23241" y="4990083"/>
            <a:ext cx="455993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85800" marR="5080" indent="-673735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Century Gothic"/>
                <a:cs typeface="Century Gothic"/>
              </a:rPr>
              <a:t>Vegetation</a:t>
            </a:r>
            <a:r>
              <a:rPr sz="1600" spc="-6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layers</a:t>
            </a:r>
            <a:r>
              <a:rPr sz="1600" spc="-4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via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LANDFIRE.</a:t>
            </a:r>
            <a:r>
              <a:rPr sz="1600" spc="-5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Image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Credit: </a:t>
            </a:r>
            <a:r>
              <a:rPr sz="16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https://www.landfire.gov/viewer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760" y="1316153"/>
            <a:ext cx="6095239" cy="356064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202885" y="10425"/>
            <a:ext cx="7950834" cy="52324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90805" marR="716280">
              <a:lnSpc>
                <a:spcPts val="1580"/>
              </a:lnSpc>
              <a:spcBef>
                <a:spcPts val="500"/>
              </a:spcBef>
            </a:pPr>
            <a:r>
              <a:rPr sz="1400" dirty="0">
                <a:latin typeface="Century Gothic"/>
                <a:cs typeface="Century Gothic"/>
                <a:hlinkClick r:id="rId8"/>
              </a:rPr>
              <a:t>Recent</a:t>
            </a:r>
            <a:r>
              <a:rPr sz="1400" spc="-40" dirty="0">
                <a:latin typeface="Century Gothic"/>
                <a:cs typeface="Century Gothic"/>
                <a:hlinkClick r:id="rId8"/>
              </a:rPr>
              <a:t> </a:t>
            </a:r>
            <a:r>
              <a:rPr sz="1400" dirty="0">
                <a:latin typeface="Century Gothic"/>
                <a:cs typeface="Century Gothic"/>
                <a:hlinkClick r:id="rId8"/>
              </a:rPr>
              <a:t>ARSET</a:t>
            </a:r>
            <a:r>
              <a:rPr sz="1400" spc="-35" dirty="0">
                <a:latin typeface="Century Gothic"/>
                <a:cs typeface="Century Gothic"/>
                <a:hlinkClick r:id="rId8"/>
              </a:rPr>
              <a:t> </a:t>
            </a:r>
            <a:r>
              <a:rPr sz="1400" dirty="0">
                <a:latin typeface="Century Gothic"/>
                <a:cs typeface="Century Gothic"/>
                <a:hlinkClick r:id="rId8"/>
              </a:rPr>
              <a:t>Fires</a:t>
            </a:r>
            <a:r>
              <a:rPr sz="1400" spc="-50" dirty="0">
                <a:latin typeface="Century Gothic"/>
                <a:cs typeface="Century Gothic"/>
                <a:hlinkClick r:id="rId8"/>
              </a:rPr>
              <a:t> </a:t>
            </a:r>
            <a:r>
              <a:rPr sz="1400" dirty="0">
                <a:latin typeface="Century Gothic"/>
                <a:cs typeface="Century Gothic"/>
                <a:hlinkClick r:id="rId8"/>
              </a:rPr>
              <a:t>training:</a:t>
            </a:r>
            <a:r>
              <a:rPr sz="1400" spc="-40" dirty="0">
                <a:latin typeface="Century Gothic"/>
                <a:cs typeface="Century Gothic"/>
                <a:hlinkClick r:id="rId8"/>
              </a:rPr>
              <a:t> </a:t>
            </a:r>
            <a:r>
              <a:rPr sz="14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https://appliedsciences.nasa.gov/join-</a:t>
            </a:r>
            <a:r>
              <a:rPr sz="1400" spc="-10" dirty="0">
                <a:solidFill>
                  <a:srgbClr val="136C9A"/>
                </a:solidFill>
                <a:latin typeface="Century Gothic"/>
                <a:cs typeface="Century Gothic"/>
                <a:hlinkClick r:id="rId8"/>
              </a:rPr>
              <a:t> </a:t>
            </a:r>
            <a:r>
              <a:rPr sz="14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mission/training/english/arset-satellite-observations-and-tools-fire-risk-detection-</a:t>
            </a:r>
            <a:r>
              <a:rPr sz="14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and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MODIS</a:t>
            </a:r>
            <a:r>
              <a:rPr spc="-65" dirty="0"/>
              <a:t> </a:t>
            </a:r>
            <a:r>
              <a:rPr dirty="0"/>
              <a:t>Land</a:t>
            </a:r>
            <a:r>
              <a:rPr spc="-70" dirty="0"/>
              <a:t> </a:t>
            </a:r>
            <a:r>
              <a:rPr spc="-10" dirty="0"/>
              <a:t>Cover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236" y="1097889"/>
            <a:ext cx="4992370" cy="496633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81000" indent="-3683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381000" algn="l"/>
              </a:tabLst>
            </a:pPr>
            <a:r>
              <a:rPr sz="2200" dirty="0">
                <a:latin typeface="Century Gothic"/>
                <a:cs typeface="Century Gothic"/>
              </a:rPr>
              <a:t>Contains</a:t>
            </a:r>
            <a:r>
              <a:rPr sz="2200" spc="-7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5</a:t>
            </a:r>
            <a:r>
              <a:rPr sz="2200" spc="-7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classification</a:t>
            </a:r>
            <a:r>
              <a:rPr sz="2200" spc="-7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schemes</a:t>
            </a:r>
            <a:endParaRPr sz="2200">
              <a:latin typeface="Century Gothic"/>
              <a:cs typeface="Century Gothic"/>
            </a:endParaRPr>
          </a:p>
          <a:p>
            <a:pPr marL="838200" marR="5080" indent="-368300">
              <a:lnSpc>
                <a:spcPct val="89700"/>
              </a:lnSpc>
              <a:spcBef>
                <a:spcPts val="440"/>
              </a:spcBef>
              <a:tabLst>
                <a:tab pos="838200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Identifies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17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cover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classes </a:t>
            </a:r>
            <a:r>
              <a:rPr sz="2200" dirty="0">
                <a:latin typeface="Century Gothic"/>
                <a:cs typeface="Century Gothic"/>
              </a:rPr>
              <a:t>identified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by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International </a:t>
            </a:r>
            <a:r>
              <a:rPr sz="2200" dirty="0">
                <a:latin typeface="Century Gothic"/>
                <a:cs typeface="Century Gothic"/>
              </a:rPr>
              <a:t>Geosphere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Biosphere </a:t>
            </a:r>
            <a:r>
              <a:rPr sz="2200" dirty="0">
                <a:latin typeface="Century Gothic"/>
                <a:cs typeface="Century Gothic"/>
              </a:rPr>
              <a:t>Programme,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which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includes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11 </a:t>
            </a:r>
            <a:r>
              <a:rPr sz="2200" dirty="0">
                <a:latin typeface="Century Gothic"/>
                <a:cs typeface="Century Gothic"/>
              </a:rPr>
              <a:t>natural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vegetation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classes,</a:t>
            </a:r>
            <a:r>
              <a:rPr sz="2200" spc="-50" dirty="0">
                <a:latin typeface="Century Gothic"/>
                <a:cs typeface="Century Gothic"/>
              </a:rPr>
              <a:t> 3 </a:t>
            </a:r>
            <a:r>
              <a:rPr sz="2200" dirty="0">
                <a:latin typeface="Century Gothic"/>
                <a:cs typeface="Century Gothic"/>
              </a:rPr>
              <a:t>developed</a:t>
            </a:r>
            <a:r>
              <a:rPr sz="2200" spc="-7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7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mosaicked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classes,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3</a:t>
            </a:r>
            <a:r>
              <a:rPr sz="2200" spc="-20" dirty="0">
                <a:latin typeface="Century Gothic"/>
                <a:cs typeface="Century Gothic"/>
              </a:rPr>
              <a:t> non- </a:t>
            </a:r>
            <a:r>
              <a:rPr sz="2200" dirty="0">
                <a:latin typeface="Century Gothic"/>
                <a:cs typeface="Century Gothic"/>
              </a:rPr>
              <a:t>vegetated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classes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Spatial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Resolution: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500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50" dirty="0">
                <a:latin typeface="Century Gothic"/>
                <a:cs typeface="Century Gothic"/>
              </a:rPr>
              <a:t>m</a:t>
            </a:r>
            <a:endParaRPr sz="2200">
              <a:latin typeface="Century Gothic"/>
              <a:cs typeface="Century Gothic"/>
            </a:endParaRPr>
          </a:p>
          <a:p>
            <a:pPr marL="380365" marR="175260" indent="-368300">
              <a:lnSpc>
                <a:spcPts val="2400"/>
              </a:lnSpc>
              <a:spcBef>
                <a:spcPts val="73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Temporal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Coverage: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2001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–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550" dirty="0">
                <a:latin typeface="Century Gothic"/>
                <a:cs typeface="Century Gothic"/>
              </a:rPr>
              <a:t>2019</a:t>
            </a:r>
            <a:r>
              <a:rPr sz="2200" spc="-10" dirty="0">
                <a:latin typeface="Century Gothic"/>
                <a:cs typeface="Century Gothic"/>
              </a:rPr>
              <a:t> annually</a:t>
            </a:r>
            <a:endParaRPr sz="2200">
              <a:latin typeface="Century Gothic"/>
              <a:cs typeface="Century Gothic"/>
            </a:endParaRPr>
          </a:p>
          <a:p>
            <a:pPr marL="380365" marR="9525" indent="-368300">
              <a:lnSpc>
                <a:spcPts val="2400"/>
              </a:lnSpc>
              <a:spcBef>
                <a:spcPts val="79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Download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from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NASA’s </a:t>
            </a:r>
            <a:r>
              <a:rPr sz="2200" dirty="0">
                <a:latin typeface="Century Gothic"/>
                <a:cs typeface="Century Gothic"/>
              </a:rPr>
              <a:t>Earthdata</a:t>
            </a:r>
            <a:r>
              <a:rPr sz="2200" spc="-7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Search: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http://search.earthdata.nasa.gov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0627" y="1362811"/>
            <a:ext cx="5758483" cy="40407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331851" y="6504914"/>
            <a:ext cx="609600" cy="243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entury Gothic Bold"/>
                <a:cs typeface="Century Gothic Bold"/>
              </a:rPr>
              <a:t>Global</a:t>
            </a:r>
            <a:endParaRPr sz="1400">
              <a:latin typeface="Century Gothic Bold"/>
              <a:cs typeface="Century Gothic Bold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Food</a:t>
            </a:r>
            <a:r>
              <a:rPr spc="-70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dirty="0"/>
              <a:t>Agriculture</a:t>
            </a:r>
            <a:r>
              <a:rPr spc="-75" dirty="0"/>
              <a:t> </a:t>
            </a:r>
            <a:r>
              <a:rPr spc="-10" dirty="0"/>
              <a:t>Organization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15" y="1740524"/>
            <a:ext cx="5725347" cy="35856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95226" y="5345683"/>
            <a:ext cx="3820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https://data.apps.fao.org</a:t>
            </a:r>
            <a:endParaRPr sz="24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4346" y="1740524"/>
            <a:ext cx="5725337" cy="358562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7379" y="1269491"/>
            <a:ext cx="42722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entury Gothic"/>
                <a:cs typeface="Century Gothic"/>
              </a:rPr>
              <a:t>Hand-in-</a:t>
            </a:r>
            <a:r>
              <a:rPr sz="2000" dirty="0">
                <a:latin typeface="Century Gothic"/>
                <a:cs typeface="Century Gothic"/>
              </a:rPr>
              <a:t>Hand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Geospatial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Platform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31851" y="6504914"/>
            <a:ext cx="609600" cy="243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entury Gothic Bold"/>
                <a:cs typeface="Century Gothic Bold"/>
              </a:rPr>
              <a:t>Global</a:t>
            </a:r>
            <a:endParaRPr sz="1400">
              <a:latin typeface="Century Gothic Bold"/>
              <a:cs typeface="Century Gothic Bold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35807" y="1269491"/>
            <a:ext cx="1301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entury Gothic"/>
                <a:cs typeface="Century Gothic"/>
              </a:rPr>
              <a:t>Earth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Map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04273" y="5345683"/>
            <a:ext cx="3166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https://earthmap.org</a:t>
            </a:r>
            <a:endParaRPr sz="2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ESA</a:t>
            </a:r>
            <a:r>
              <a:rPr spc="-60" dirty="0"/>
              <a:t> </a:t>
            </a:r>
            <a:r>
              <a:rPr dirty="0"/>
              <a:t>Climate</a:t>
            </a:r>
            <a:r>
              <a:rPr spc="-65" dirty="0"/>
              <a:t> </a:t>
            </a:r>
            <a:r>
              <a:rPr dirty="0"/>
              <a:t>Change</a:t>
            </a:r>
            <a:r>
              <a:rPr spc="-65" dirty="0"/>
              <a:t> </a:t>
            </a:r>
            <a:r>
              <a:rPr dirty="0"/>
              <a:t>Initiative</a:t>
            </a:r>
            <a:r>
              <a:rPr spc="-65" dirty="0"/>
              <a:t> </a:t>
            </a:r>
            <a:r>
              <a:rPr dirty="0"/>
              <a:t>Land</a:t>
            </a:r>
            <a:r>
              <a:rPr spc="-65" dirty="0"/>
              <a:t> </a:t>
            </a:r>
            <a:r>
              <a:rPr spc="-10" dirty="0"/>
              <a:t>Cover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266" y="1625091"/>
            <a:ext cx="4203065" cy="422021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0365" marR="11303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Annual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global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cover </a:t>
            </a:r>
            <a:r>
              <a:rPr sz="2200" dirty="0">
                <a:latin typeface="Century Gothic"/>
                <a:cs typeface="Century Gothic"/>
              </a:rPr>
              <a:t>time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series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from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1992</a:t>
            </a:r>
            <a:r>
              <a:rPr sz="2200" spc="-1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–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40" dirty="0">
                <a:latin typeface="Century Gothic"/>
                <a:cs typeface="Century Gothic"/>
              </a:rPr>
              <a:t>2019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Spatial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Resolution: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300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50" dirty="0">
                <a:latin typeface="Century Gothic"/>
                <a:cs typeface="Century Gothic"/>
              </a:rPr>
              <a:t>m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Remote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Sensing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Sources: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359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NOAA</a:t>
            </a:r>
            <a:r>
              <a:rPr sz="2200" spc="-10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AVHRR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45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20" dirty="0">
                <a:latin typeface="Century Gothic"/>
                <a:cs typeface="Century Gothic"/>
              </a:rPr>
              <a:t>SPOT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36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0" dirty="0">
                <a:latin typeface="Century Gothic"/>
                <a:cs typeface="Century Gothic"/>
              </a:rPr>
              <a:t>ENVISAT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36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0" dirty="0">
                <a:latin typeface="Century Gothic"/>
                <a:cs typeface="Century Gothic"/>
              </a:rPr>
              <a:t>PROBA-</a:t>
            </a:r>
            <a:r>
              <a:rPr sz="2200" spc="-50" dirty="0">
                <a:latin typeface="Century Gothic"/>
                <a:cs typeface="Century Gothic"/>
              </a:rPr>
              <a:t>V</a:t>
            </a:r>
            <a:endParaRPr sz="2200">
              <a:latin typeface="Century Gothic"/>
              <a:cs typeface="Century Gothic"/>
            </a:endParaRPr>
          </a:p>
          <a:p>
            <a:pPr marL="380365" marR="5080" indent="-3683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22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cover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classes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based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1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UN</a:t>
            </a:r>
            <a:r>
              <a:rPr sz="2200" spc="-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Cover </a:t>
            </a:r>
            <a:r>
              <a:rPr sz="2200" dirty="0">
                <a:latin typeface="Century Gothic"/>
                <a:cs typeface="Century Gothic"/>
              </a:rPr>
              <a:t>Classification</a:t>
            </a:r>
            <a:r>
              <a:rPr sz="2200" spc="-1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System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807" y="871220"/>
            <a:ext cx="5106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http://www.esa-</a:t>
            </a:r>
            <a:r>
              <a:rPr sz="24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landcover-cci.org</a:t>
            </a:r>
            <a:endParaRPr sz="24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7203" y="1615815"/>
            <a:ext cx="6684446" cy="33028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88676" y="4988052"/>
            <a:ext cx="6076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entury Gothic"/>
                <a:cs typeface="Century Gothic"/>
              </a:rPr>
              <a:t>Visualize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download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with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CCI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Land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Cover </a:t>
            </a:r>
            <a:r>
              <a:rPr sz="2000" dirty="0">
                <a:latin typeface="Century Gothic"/>
                <a:cs typeface="Century Gothic"/>
              </a:rPr>
              <a:t>viewer: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http://maps.elie.ucl.ac.be/CCI/viewer/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31851" y="6504914"/>
            <a:ext cx="609600" cy="243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Century Gothic Bold"/>
                <a:cs typeface="Century Gothic Bold"/>
              </a:rPr>
              <a:t>Global</a:t>
            </a:r>
            <a:endParaRPr sz="1400">
              <a:latin typeface="Century Gothic Bold"/>
              <a:cs typeface="Century Gothic Bold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Create</a:t>
            </a:r>
            <a:r>
              <a:rPr spc="-55" dirty="0"/>
              <a:t> </a:t>
            </a:r>
            <a:r>
              <a:rPr dirty="0"/>
              <a:t>Your</a:t>
            </a:r>
            <a:r>
              <a:rPr spc="-40" dirty="0"/>
              <a:t> </a:t>
            </a:r>
            <a:r>
              <a:rPr dirty="0"/>
              <a:t>Own</a:t>
            </a:r>
            <a:r>
              <a:rPr spc="-50" dirty="0"/>
              <a:t> </a:t>
            </a:r>
            <a:r>
              <a:rPr dirty="0"/>
              <a:t>Land</a:t>
            </a:r>
            <a:r>
              <a:rPr spc="-50" dirty="0"/>
              <a:t> </a:t>
            </a:r>
            <a:r>
              <a:rPr dirty="0"/>
              <a:t>Cover</a:t>
            </a:r>
            <a:r>
              <a:rPr spc="-40" dirty="0"/>
              <a:t> </a:t>
            </a:r>
            <a:r>
              <a:rPr spc="-25" dirty="0"/>
              <a:t>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2814" y="992632"/>
            <a:ext cx="5205730" cy="359917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80365" marR="5080" indent="-368300">
              <a:lnSpc>
                <a:spcPct val="89500"/>
              </a:lnSpc>
              <a:spcBef>
                <a:spcPts val="340"/>
              </a:spcBef>
              <a:buSzPct val="115789"/>
              <a:buFont typeface="Arial"/>
              <a:buChar char="•"/>
              <a:tabLst>
                <a:tab pos="380365" algn="l"/>
              </a:tabLst>
            </a:pPr>
            <a:r>
              <a:rPr sz="1900" dirty="0">
                <a:latin typeface="Century Gothic"/>
                <a:cs typeface="Century Gothic"/>
              </a:rPr>
              <a:t>Land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cover</a:t>
            </a:r>
            <a:r>
              <a:rPr sz="1900" spc="-3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classification</a:t>
            </a:r>
            <a:r>
              <a:rPr sz="1900" spc="-3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is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the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process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spc="-25" dirty="0">
                <a:latin typeface="Century Gothic"/>
                <a:cs typeface="Century Gothic"/>
              </a:rPr>
              <a:t>of </a:t>
            </a:r>
            <a:r>
              <a:rPr sz="1900" dirty="0">
                <a:latin typeface="Century Gothic"/>
                <a:cs typeface="Century Gothic"/>
              </a:rPr>
              <a:t>grouping</a:t>
            </a:r>
            <a:r>
              <a:rPr sz="1900" spc="-6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spectral</a:t>
            </a:r>
            <a:r>
              <a:rPr sz="1900" spc="-6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classes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and</a:t>
            </a:r>
            <a:r>
              <a:rPr sz="1900" spc="-60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assigning </a:t>
            </a:r>
            <a:r>
              <a:rPr sz="1900" dirty="0">
                <a:latin typeface="Century Gothic"/>
                <a:cs typeface="Century Gothic"/>
              </a:rPr>
              <a:t>them</a:t>
            </a:r>
            <a:r>
              <a:rPr sz="1900" spc="-6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informational</a:t>
            </a:r>
            <a:r>
              <a:rPr sz="1900" spc="-6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class</a:t>
            </a:r>
            <a:r>
              <a:rPr sz="1900" spc="-65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names.</a:t>
            </a:r>
            <a:endParaRPr sz="1900">
              <a:latin typeface="Century Gothic"/>
              <a:cs typeface="Century Gothic"/>
            </a:endParaRPr>
          </a:p>
          <a:p>
            <a:pPr marL="380365" indent="-367665">
              <a:lnSpc>
                <a:spcPts val="2190"/>
              </a:lnSpc>
              <a:spcBef>
                <a:spcPts val="625"/>
              </a:spcBef>
              <a:buSzPct val="115789"/>
              <a:buFont typeface="Arial"/>
              <a:buChar char="•"/>
              <a:tabLst>
                <a:tab pos="380365" algn="l"/>
              </a:tabLst>
            </a:pPr>
            <a:r>
              <a:rPr sz="1900" dirty="0">
                <a:latin typeface="Century Gothic"/>
                <a:cs typeface="Century Gothic"/>
              </a:rPr>
              <a:t>Spectral</a:t>
            </a:r>
            <a:r>
              <a:rPr sz="1900" spc="-70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Classes:</a:t>
            </a:r>
            <a:endParaRPr sz="1900">
              <a:latin typeface="Century Gothic"/>
              <a:cs typeface="Century Gothic"/>
            </a:endParaRPr>
          </a:p>
          <a:p>
            <a:pPr marL="838200" marR="22225" indent="-368300" algn="just">
              <a:lnSpc>
                <a:spcPct val="88800"/>
              </a:lnSpc>
              <a:spcBef>
                <a:spcPts val="204"/>
              </a:spcBef>
            </a:pPr>
            <a:r>
              <a:rPr sz="2200" spc="440" dirty="0">
                <a:latin typeface="Arial"/>
                <a:cs typeface="Arial"/>
              </a:rPr>
              <a:t>"</a:t>
            </a:r>
            <a:r>
              <a:rPr sz="2200" spc="180" dirty="0">
                <a:latin typeface="Arial"/>
                <a:cs typeface="Arial"/>
              </a:rPr>
              <a:t>  </a:t>
            </a:r>
            <a:r>
              <a:rPr sz="1900" dirty="0">
                <a:latin typeface="Century Gothic"/>
                <a:cs typeface="Century Gothic"/>
              </a:rPr>
              <a:t>Groups</a:t>
            </a:r>
            <a:r>
              <a:rPr sz="1900" spc="-2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of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pixels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that</a:t>
            </a:r>
            <a:r>
              <a:rPr sz="1900" spc="-2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are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uniform</a:t>
            </a:r>
            <a:r>
              <a:rPr sz="1900" spc="-25" dirty="0">
                <a:latin typeface="Century Gothic"/>
                <a:cs typeface="Century Gothic"/>
              </a:rPr>
              <a:t> </a:t>
            </a:r>
            <a:r>
              <a:rPr sz="1900" spc="-195" dirty="0">
                <a:latin typeface="Century Gothic"/>
                <a:cs typeface="Century Gothic"/>
              </a:rPr>
              <a:t>with </a:t>
            </a:r>
            <a:r>
              <a:rPr sz="1900" dirty="0">
                <a:latin typeface="Century Gothic"/>
                <a:cs typeface="Century Gothic"/>
              </a:rPr>
              <a:t>respect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to</a:t>
            </a:r>
            <a:r>
              <a:rPr sz="1900" spc="-2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their</a:t>
            </a:r>
            <a:r>
              <a:rPr sz="1900" spc="-3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pixel</a:t>
            </a:r>
            <a:r>
              <a:rPr sz="1900" spc="-3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values</a:t>
            </a:r>
            <a:r>
              <a:rPr sz="1900" spc="-3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in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spc="-120" dirty="0">
                <a:latin typeface="Century Gothic"/>
                <a:cs typeface="Century Gothic"/>
              </a:rPr>
              <a:t>several </a:t>
            </a:r>
            <a:r>
              <a:rPr sz="1900" dirty="0">
                <a:latin typeface="Century Gothic"/>
                <a:cs typeface="Century Gothic"/>
              </a:rPr>
              <a:t>spectral</a:t>
            </a:r>
            <a:r>
              <a:rPr sz="1900" spc="-70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bands.</a:t>
            </a:r>
            <a:endParaRPr sz="1900">
              <a:latin typeface="Century Gothic"/>
              <a:cs typeface="Century Gothic"/>
            </a:endParaRPr>
          </a:p>
          <a:p>
            <a:pPr marL="381000" indent="-368300" algn="just">
              <a:lnSpc>
                <a:spcPts val="2190"/>
              </a:lnSpc>
              <a:spcBef>
                <a:spcPts val="620"/>
              </a:spcBef>
              <a:buSzPct val="115789"/>
              <a:buFont typeface="Arial"/>
              <a:buChar char="•"/>
              <a:tabLst>
                <a:tab pos="381000" algn="l"/>
              </a:tabLst>
            </a:pPr>
            <a:r>
              <a:rPr sz="1900" dirty="0">
                <a:latin typeface="Century Gothic"/>
                <a:cs typeface="Century Gothic"/>
              </a:rPr>
              <a:t>Informational</a:t>
            </a:r>
            <a:r>
              <a:rPr sz="1900" spc="-95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Classes:</a:t>
            </a:r>
            <a:endParaRPr sz="1900">
              <a:latin typeface="Century Gothic"/>
              <a:cs typeface="Century Gothic"/>
            </a:endParaRPr>
          </a:p>
          <a:p>
            <a:pPr marL="838200" marR="163195" indent="-368300">
              <a:lnSpc>
                <a:spcPct val="90900"/>
              </a:lnSpc>
              <a:spcBef>
                <a:spcPts val="15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900" dirty="0">
                <a:latin typeface="Century Gothic"/>
                <a:cs typeface="Century Gothic"/>
              </a:rPr>
              <a:t>Categories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of</a:t>
            </a:r>
            <a:r>
              <a:rPr sz="1900" spc="-3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interest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to</a:t>
            </a:r>
            <a:r>
              <a:rPr sz="1900" spc="-3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users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of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spc="-25" dirty="0">
                <a:latin typeface="Century Gothic"/>
                <a:cs typeface="Century Gothic"/>
              </a:rPr>
              <a:t>the </a:t>
            </a:r>
            <a:r>
              <a:rPr sz="1900" dirty="0">
                <a:latin typeface="Century Gothic"/>
                <a:cs typeface="Century Gothic"/>
              </a:rPr>
              <a:t>data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(like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water,</a:t>
            </a:r>
            <a:r>
              <a:rPr sz="1900" spc="-4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forest,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urban, </a:t>
            </a:r>
            <a:r>
              <a:rPr sz="1900" dirty="0">
                <a:latin typeface="Century Gothic"/>
                <a:cs typeface="Century Gothic"/>
              </a:rPr>
              <a:t>agriculture,</a:t>
            </a:r>
            <a:r>
              <a:rPr sz="1900" spc="-85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etc.).</a:t>
            </a:r>
            <a:endParaRPr sz="19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525"/>
              </a:spcBef>
              <a:buSzPct val="115789"/>
              <a:buFont typeface="Arial"/>
              <a:buChar char="•"/>
              <a:tabLst>
                <a:tab pos="380365" algn="l"/>
              </a:tabLst>
            </a:pPr>
            <a:r>
              <a:rPr sz="1900" dirty="0">
                <a:latin typeface="Century Gothic"/>
                <a:cs typeface="Century Gothic"/>
              </a:rPr>
              <a:t>Previous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ARSET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trainings: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0014" y="4548123"/>
            <a:ext cx="4515485" cy="17494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81000" marR="616585" indent="-368300">
              <a:lnSpc>
                <a:spcPct val="85100"/>
              </a:lnSpc>
              <a:spcBef>
                <a:spcPts val="49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  <a:hlinkClick r:id="rId2"/>
              </a:rPr>
              <a:t>"</a:t>
            </a:r>
            <a:r>
              <a:rPr sz="2200" dirty="0">
                <a:latin typeface="Arial"/>
                <a:cs typeface="Arial"/>
                <a:hlinkClick r:id="rId2"/>
              </a:rPr>
              <a:t>	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Land</a:t>
            </a:r>
            <a:r>
              <a:rPr sz="1900" u="sng" spc="-6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Cover</a:t>
            </a:r>
            <a:r>
              <a:rPr sz="19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Classification</a:t>
            </a:r>
            <a:r>
              <a:rPr sz="19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9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with</a:t>
            </a:r>
            <a:r>
              <a:rPr sz="1900" spc="-20" dirty="0">
                <a:solidFill>
                  <a:srgbClr val="136C9A"/>
                </a:solidFill>
                <a:latin typeface="Century Gothic"/>
                <a:cs typeface="Century Gothic"/>
                <a:hlinkClick r:id="rId2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Satellite</a:t>
            </a:r>
            <a:r>
              <a:rPr sz="1900" u="sng" spc="-7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9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Imagery</a:t>
            </a:r>
            <a:endParaRPr sz="1900">
              <a:latin typeface="Century Gothic"/>
              <a:cs typeface="Century Gothic"/>
            </a:endParaRPr>
          </a:p>
          <a:p>
            <a:pPr marL="381000" marR="388620" indent="-368300">
              <a:lnSpc>
                <a:spcPct val="86100"/>
              </a:lnSpc>
              <a:spcBef>
                <a:spcPts val="285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  <a:hlinkClick r:id="rId3"/>
              </a:rPr>
              <a:t>"</a:t>
            </a:r>
            <a:r>
              <a:rPr sz="2200" dirty="0">
                <a:latin typeface="Arial"/>
                <a:cs typeface="Arial"/>
                <a:hlinkClick r:id="rId3"/>
              </a:rPr>
              <a:t>	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Accuracy</a:t>
            </a:r>
            <a:r>
              <a:rPr sz="19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Assessment</a:t>
            </a:r>
            <a:r>
              <a:rPr sz="19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of</a:t>
            </a:r>
            <a:r>
              <a:rPr sz="19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a</a:t>
            </a:r>
            <a:r>
              <a:rPr sz="19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 </a:t>
            </a:r>
            <a:r>
              <a:rPr sz="19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Land</a:t>
            </a:r>
            <a:r>
              <a:rPr sz="1900" spc="-20" dirty="0">
                <a:solidFill>
                  <a:srgbClr val="136C9A"/>
                </a:solidFill>
                <a:latin typeface="Century Gothic"/>
                <a:cs typeface="Century Gothic"/>
                <a:hlinkClick r:id="rId3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Cover</a:t>
            </a:r>
            <a:r>
              <a:rPr sz="1900" u="sng" spc="-6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 </a:t>
            </a:r>
            <a:r>
              <a:rPr sz="19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Classification</a:t>
            </a:r>
            <a:endParaRPr sz="1900">
              <a:latin typeface="Century Gothic"/>
              <a:cs typeface="Century Gothic"/>
            </a:endParaRPr>
          </a:p>
          <a:p>
            <a:pPr marL="381000" marR="5080" indent="-368300">
              <a:lnSpc>
                <a:spcPct val="85100"/>
              </a:lnSpc>
              <a:spcBef>
                <a:spcPts val="31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  <a:hlinkClick r:id="rId4"/>
              </a:rPr>
              <a:t>"</a:t>
            </a:r>
            <a:r>
              <a:rPr sz="2200" dirty="0">
                <a:latin typeface="Arial"/>
                <a:cs typeface="Arial"/>
                <a:hlinkClick r:id="rId4"/>
              </a:rPr>
              <a:t>	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Using</a:t>
            </a:r>
            <a:r>
              <a:rPr sz="1900" u="sng" spc="-5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Google</a:t>
            </a:r>
            <a:r>
              <a:rPr sz="1900" u="sng" spc="-4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Earth</a:t>
            </a:r>
            <a:r>
              <a:rPr sz="1900" u="sng" spc="-4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Engine</a:t>
            </a:r>
            <a:r>
              <a:rPr sz="1900" u="sng" spc="-4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for</a:t>
            </a:r>
            <a:r>
              <a:rPr sz="19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900" u="sng" spc="-1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Land</a:t>
            </a:r>
            <a:r>
              <a:rPr sz="1900" spc="-120" dirty="0">
                <a:solidFill>
                  <a:srgbClr val="136C9A"/>
                </a:solidFill>
                <a:latin typeface="Century Gothic"/>
                <a:cs typeface="Century Gothic"/>
                <a:hlinkClick r:id="rId4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Monitoring</a:t>
            </a:r>
            <a:r>
              <a:rPr sz="1900" u="sng" spc="-7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9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Applications</a:t>
            </a:r>
            <a:endParaRPr sz="19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86189" y="1334550"/>
            <a:ext cx="5400675" cy="4189095"/>
            <a:chOff x="6086189" y="1334550"/>
            <a:chExt cx="5400675" cy="418909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714" y="1344079"/>
              <a:ext cx="5381301" cy="41698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0951" y="1339312"/>
              <a:ext cx="5391150" cy="4179570"/>
            </a:xfrm>
            <a:custGeom>
              <a:avLst/>
              <a:gdLst/>
              <a:ahLst/>
              <a:cxnLst/>
              <a:rect l="l" t="t" r="r" b="b"/>
              <a:pathLst>
                <a:path w="5391150" h="4179570">
                  <a:moveTo>
                    <a:pt x="0" y="4179379"/>
                  </a:moveTo>
                  <a:lnTo>
                    <a:pt x="5390832" y="4179379"/>
                  </a:lnTo>
                  <a:lnTo>
                    <a:pt x="5390832" y="0"/>
                  </a:lnTo>
                  <a:lnTo>
                    <a:pt x="0" y="0"/>
                  </a:lnTo>
                  <a:lnTo>
                    <a:pt x="0" y="417937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74454" y="5545835"/>
            <a:ext cx="37191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Annual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land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cover.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Credit: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GEE</a:t>
            </a:r>
            <a:r>
              <a:rPr sz="14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 </a:t>
            </a:r>
            <a:r>
              <a:rPr sz="14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Developers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23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Fractional</a:t>
            </a:r>
            <a:r>
              <a:rPr spc="-80" dirty="0"/>
              <a:t> </a:t>
            </a:r>
            <a:r>
              <a:rPr dirty="0"/>
              <a:t>Cover</a:t>
            </a:r>
            <a:r>
              <a:rPr spc="-75" dirty="0"/>
              <a:t> </a:t>
            </a:r>
            <a:r>
              <a:rPr spc="-20" dirty="0"/>
              <a:t>(FC)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515" y="1280667"/>
            <a:ext cx="7048500" cy="406781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0365" marR="28575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Estimation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proportion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area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that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is </a:t>
            </a:r>
            <a:r>
              <a:rPr sz="2200" dirty="0">
                <a:latin typeface="Century Gothic"/>
                <a:cs typeface="Century Gothic"/>
              </a:rPr>
              <a:t>covered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by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each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member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pre-</a:t>
            </a:r>
            <a:r>
              <a:rPr sz="2200" dirty="0">
                <a:latin typeface="Century Gothic"/>
                <a:cs typeface="Century Gothic"/>
              </a:rPr>
              <a:t>defined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set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vegetation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or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cover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types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Requires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conducting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cover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classification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Limitations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FC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estimates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remote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sensing:</a:t>
            </a:r>
            <a:endParaRPr sz="2200">
              <a:latin typeface="Century Gothic"/>
              <a:cs typeface="Century Gothic"/>
            </a:endParaRPr>
          </a:p>
          <a:p>
            <a:pPr marL="837565" marR="5080" indent="-368300">
              <a:lnSpc>
                <a:spcPts val="2590"/>
              </a:lnSpc>
              <a:spcBef>
                <a:spcPts val="58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Spatial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resolution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(one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value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per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pixel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or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315" dirty="0">
                <a:latin typeface="Century Gothic"/>
                <a:cs typeface="Century Gothic"/>
              </a:rPr>
              <a:t>need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spectral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unmixing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techniques)</a:t>
            </a:r>
            <a:endParaRPr sz="2200">
              <a:latin typeface="Century Gothic"/>
              <a:cs typeface="Century Gothic"/>
            </a:endParaRPr>
          </a:p>
          <a:p>
            <a:pPr marL="837565" marR="347345" indent="-368300">
              <a:lnSpc>
                <a:spcPct val="102800"/>
              </a:lnSpc>
              <a:spcBef>
                <a:spcPts val="209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Errors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in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classification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will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propagate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into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25" dirty="0">
                <a:latin typeface="Century Gothic"/>
                <a:cs typeface="Century Gothic"/>
              </a:rPr>
              <a:t>FC </a:t>
            </a:r>
            <a:r>
              <a:rPr sz="2200" spc="-10" dirty="0">
                <a:latin typeface="Century Gothic"/>
                <a:cs typeface="Century Gothic"/>
              </a:rPr>
              <a:t>estimates.</a:t>
            </a:r>
            <a:endParaRPr sz="2200">
              <a:latin typeface="Century Gothic"/>
              <a:cs typeface="Century Gothic"/>
            </a:endParaRPr>
          </a:p>
          <a:p>
            <a:pPr marL="837565" marR="374015" indent="-368300">
              <a:lnSpc>
                <a:spcPct val="101800"/>
              </a:lnSpc>
              <a:spcBef>
                <a:spcPts val="31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Requires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hyperspectral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65" dirty="0">
                <a:latin typeface="Century Gothic"/>
                <a:cs typeface="Century Gothic"/>
              </a:rPr>
              <a:t>vegetation </a:t>
            </a: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distinctions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7861" y="1151548"/>
            <a:ext cx="4103913" cy="33983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06589" y="4583683"/>
            <a:ext cx="3850004" cy="754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Fractional</a:t>
            </a:r>
            <a:r>
              <a:rPr sz="1200" spc="-2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Cover</a:t>
            </a:r>
            <a:r>
              <a:rPr sz="1200" spc="-2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(FC)</a:t>
            </a:r>
            <a:r>
              <a:rPr sz="1200" spc="-2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from</a:t>
            </a:r>
            <a:r>
              <a:rPr sz="1200" spc="-20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Australia:</a:t>
            </a:r>
            <a:r>
              <a:rPr sz="1200" spc="-1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Green</a:t>
            </a:r>
            <a:r>
              <a:rPr sz="1200" spc="-1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2F2F2F"/>
                </a:solidFill>
                <a:latin typeface="Century Gothic"/>
                <a:cs typeface="Century Gothic"/>
              </a:rPr>
              <a:t>(leaves,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grass,</a:t>
            </a:r>
            <a:r>
              <a:rPr sz="1200" spc="-30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and</a:t>
            </a:r>
            <a:r>
              <a:rPr sz="1200" spc="-30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growing</a:t>
            </a:r>
            <a:r>
              <a:rPr sz="1200" spc="-2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crops),</a:t>
            </a:r>
            <a:r>
              <a:rPr sz="1200" spc="-30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brown</a:t>
            </a:r>
            <a:r>
              <a:rPr sz="1200" spc="-2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(branches,</a:t>
            </a:r>
            <a:r>
              <a:rPr sz="1200" spc="-25" dirty="0">
                <a:solidFill>
                  <a:srgbClr val="2F2F2F"/>
                </a:solidFill>
                <a:latin typeface="Century Gothic"/>
                <a:cs typeface="Century Gothic"/>
              </a:rPr>
              <a:t> dry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grass</a:t>
            </a:r>
            <a:r>
              <a:rPr sz="1200" spc="-20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or</a:t>
            </a:r>
            <a:r>
              <a:rPr sz="1200" spc="-20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hay,</a:t>
            </a:r>
            <a:r>
              <a:rPr sz="1200" spc="-1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and</a:t>
            </a:r>
            <a:r>
              <a:rPr sz="1200" spc="-1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dead</a:t>
            </a:r>
            <a:r>
              <a:rPr sz="1200" spc="-1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leaf</a:t>
            </a:r>
            <a:r>
              <a:rPr sz="1200" spc="-20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litter),</a:t>
            </a:r>
            <a:r>
              <a:rPr sz="1200" spc="-1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and</a:t>
            </a:r>
            <a:r>
              <a:rPr sz="1200" spc="-1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bare</a:t>
            </a:r>
            <a:r>
              <a:rPr sz="1200" spc="-20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2F2F2F"/>
                </a:solidFill>
                <a:latin typeface="Century Gothic"/>
                <a:cs typeface="Century Gothic"/>
              </a:rPr>
              <a:t>ground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(soil</a:t>
            </a:r>
            <a:r>
              <a:rPr sz="1200" spc="-2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or</a:t>
            </a:r>
            <a:r>
              <a:rPr sz="1200" spc="-20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rock).</a:t>
            </a:r>
            <a:r>
              <a:rPr sz="1200" spc="-20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Image</a:t>
            </a:r>
            <a:r>
              <a:rPr sz="1200" spc="-25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2F2F2F"/>
                </a:solidFill>
                <a:latin typeface="Century Gothic"/>
                <a:cs typeface="Century Gothic"/>
              </a:rPr>
              <a:t>Credit:</a:t>
            </a:r>
            <a:r>
              <a:rPr sz="1200" spc="-20" dirty="0">
                <a:solidFill>
                  <a:srgbClr val="2F2F2F"/>
                </a:solidFill>
                <a:latin typeface="Century Gothic"/>
                <a:cs typeface="Century Gothic"/>
              </a:rPr>
              <a:t> </a:t>
            </a:r>
            <a:r>
              <a:rPr sz="12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Digital</a:t>
            </a:r>
            <a:r>
              <a:rPr sz="12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 </a:t>
            </a:r>
            <a:r>
              <a:rPr sz="12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Earth</a:t>
            </a:r>
            <a:r>
              <a:rPr sz="12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 </a:t>
            </a:r>
            <a:r>
              <a:rPr sz="1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Australia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24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Land</a:t>
            </a:r>
            <a:r>
              <a:rPr spc="-65" dirty="0"/>
              <a:t> </a:t>
            </a:r>
            <a:r>
              <a:rPr dirty="0"/>
              <a:t>Surface</a:t>
            </a:r>
            <a:r>
              <a:rPr spc="-75" dirty="0"/>
              <a:t> </a:t>
            </a:r>
            <a:r>
              <a:rPr dirty="0"/>
              <a:t>Phenology</a:t>
            </a:r>
            <a:r>
              <a:rPr spc="-70" dirty="0"/>
              <a:t> </a:t>
            </a:r>
            <a:r>
              <a:rPr spc="-10" dirty="0"/>
              <a:t>(LSP)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514" y="1085493"/>
            <a:ext cx="11358245" cy="453961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Use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satellites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sensors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track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seasonal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patterns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in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vegetated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50" dirty="0">
                <a:latin typeface="Century Gothic"/>
                <a:cs typeface="Century Gothic"/>
              </a:rPr>
              <a:t>surfaces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36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Regular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monitoring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the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entire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global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surface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36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Gather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information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entire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ecosystems: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broad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scale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trends</a:t>
            </a:r>
            <a:endParaRPr sz="2200">
              <a:latin typeface="Century Gothic"/>
              <a:cs typeface="Century Gothic"/>
            </a:endParaRPr>
          </a:p>
          <a:p>
            <a:pPr marL="837565" marR="1322705" indent="-368300">
              <a:lnSpc>
                <a:spcPts val="2590"/>
              </a:lnSpc>
              <a:spcBef>
                <a:spcPts val="58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Timing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seasonal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patterns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related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day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length,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temperature,</a:t>
            </a:r>
            <a:r>
              <a:rPr sz="2200" spc="-25" dirty="0">
                <a:latin typeface="Century Gothic"/>
                <a:cs typeface="Century Gothic"/>
              </a:rPr>
              <a:t> and </a:t>
            </a:r>
            <a:r>
              <a:rPr sz="2200" dirty="0">
                <a:latin typeface="Century Gothic"/>
                <a:cs typeface="Century Gothic"/>
              </a:rPr>
              <a:t>precipitation</a:t>
            </a:r>
            <a:r>
              <a:rPr sz="2200" spc="-8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patterns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40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Impacts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species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distributions</a:t>
            </a:r>
            <a:endParaRPr sz="2200">
              <a:latin typeface="Century Gothic"/>
              <a:cs typeface="Century Gothic"/>
            </a:endParaRPr>
          </a:p>
          <a:p>
            <a:pPr marL="412750" marR="5358765" lvl="1" indent="-342900">
              <a:lnSpc>
                <a:spcPts val="2590"/>
              </a:lnSpc>
              <a:spcBef>
                <a:spcPts val="1420"/>
              </a:spcBef>
              <a:buFont typeface="Arial"/>
              <a:buChar char="•"/>
              <a:tabLst>
                <a:tab pos="412750" algn="l"/>
              </a:tabLst>
            </a:pPr>
            <a:r>
              <a:rPr sz="2200" dirty="0">
                <a:latin typeface="Century Gothic"/>
                <a:cs typeface="Century Gothic"/>
              </a:rPr>
              <a:t>Useful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when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linked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to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ground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70" dirty="0">
                <a:latin typeface="Century Gothic"/>
                <a:cs typeface="Century Gothic"/>
              </a:rPr>
              <a:t>observation </a:t>
            </a:r>
            <a:r>
              <a:rPr sz="2200" spc="-10" dirty="0">
                <a:latin typeface="Century Gothic"/>
                <a:cs typeface="Century Gothic"/>
              </a:rPr>
              <a:t>networks</a:t>
            </a:r>
            <a:endParaRPr sz="2200">
              <a:latin typeface="Century Gothic"/>
              <a:cs typeface="Century Gothic"/>
            </a:endParaRPr>
          </a:p>
          <a:p>
            <a:pPr marL="413384" marR="4884420" lvl="1" indent="-343535">
              <a:lnSpc>
                <a:spcPct val="100899"/>
              </a:lnSpc>
              <a:spcBef>
                <a:spcPts val="480"/>
              </a:spcBef>
              <a:buFont typeface="Arial"/>
              <a:buChar char="•"/>
              <a:tabLst>
                <a:tab pos="413384" algn="l"/>
              </a:tabLst>
            </a:pPr>
            <a:r>
              <a:rPr sz="2200" dirty="0">
                <a:latin typeface="Century Gothic"/>
                <a:cs typeface="Century Gothic"/>
              </a:rPr>
              <a:t>See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previous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ARSET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training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Phenology: </a:t>
            </a:r>
            <a:r>
              <a:rPr sz="22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https://appliedsciences.nasa.gov/join-</a:t>
            </a:r>
            <a:r>
              <a:rPr sz="2200" spc="-10" dirty="0">
                <a:solidFill>
                  <a:srgbClr val="136C9A"/>
                </a:solidFill>
                <a:latin typeface="Century Gothic"/>
                <a:cs typeface="Century Gothic"/>
                <a:hlinkClick r:id="rId2"/>
              </a:rPr>
              <a:t> </a:t>
            </a:r>
            <a:r>
              <a:rPr sz="22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mission/training/english/arset-understanding-</a:t>
            </a:r>
            <a:r>
              <a:rPr sz="2200" spc="-10" dirty="0">
                <a:solidFill>
                  <a:srgbClr val="136C9A"/>
                </a:solidFill>
                <a:latin typeface="Century Gothic"/>
                <a:cs typeface="Century Gothic"/>
                <a:hlinkClick r:id="rId2"/>
              </a:rPr>
              <a:t> </a:t>
            </a:r>
            <a:r>
              <a:rPr sz="2200" u="heavy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phenology-remote-sensing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1700" y="2978753"/>
            <a:ext cx="4478614" cy="25182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30440" y="5528564"/>
            <a:ext cx="3796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Seasonal</a:t>
            </a:r>
            <a:r>
              <a:rPr sz="1200" spc="-2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cycle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of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a</a:t>
            </a:r>
            <a:r>
              <a:rPr sz="1200" spc="-1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tree,</a:t>
            </a:r>
            <a:r>
              <a:rPr sz="1200" spc="-1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Image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Credit:</a:t>
            </a:r>
            <a:r>
              <a:rPr sz="1200" spc="-15" dirty="0">
                <a:latin typeface="Century Gothic"/>
                <a:cs typeface="Century Gothic"/>
              </a:rPr>
              <a:t> </a:t>
            </a:r>
            <a:r>
              <a:rPr sz="1200" spc="-35" dirty="0">
                <a:latin typeface="Century Gothic"/>
                <a:cs typeface="Century Gothic"/>
              </a:rPr>
              <a:t>USGS/NPN)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25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97912" y="6541516"/>
            <a:ext cx="165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00" dirty="0">
                <a:latin typeface="Century Gothic"/>
                <a:cs typeface="Century Gothic"/>
              </a:rPr>
              <a:t>26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1335" y="6272784"/>
            <a:ext cx="499872" cy="4998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8434" y="6541516"/>
            <a:ext cx="30740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Century Gothic"/>
                <a:cs typeface="Century Gothic"/>
              </a:rPr>
              <a:t>NASA’s</a:t>
            </a:r>
            <a:r>
              <a:rPr sz="1000" spc="-4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Applied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Remote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Sensing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Training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spc="-65" dirty="0">
                <a:latin typeface="Century Gothic"/>
                <a:cs typeface="Century Gothic"/>
              </a:rPr>
              <a:t>Program</a:t>
            </a:r>
            <a:endParaRPr sz="10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7836" y="419328"/>
            <a:ext cx="2488484" cy="366361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Vegetation</a:t>
            </a:r>
            <a:r>
              <a:rPr spc="-45" dirty="0"/>
              <a:t> </a:t>
            </a:r>
            <a:r>
              <a:rPr spc="-10" dirty="0"/>
              <a:t>Indices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03348" y="1130300"/>
            <a:ext cx="6236970" cy="27933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8605" marR="5080" indent="-25654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268605" algn="l"/>
              </a:tabLst>
            </a:pPr>
            <a:r>
              <a:rPr sz="2400" dirty="0">
                <a:latin typeface="Century Gothic"/>
                <a:cs typeface="Century Gothic"/>
              </a:rPr>
              <a:t>Normalized</a:t>
            </a:r>
            <a:r>
              <a:rPr sz="2400" spc="-10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Difference</a:t>
            </a:r>
            <a:r>
              <a:rPr sz="2400" spc="-10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Vegetation</a:t>
            </a:r>
            <a:r>
              <a:rPr sz="2400" spc="-110" dirty="0">
                <a:latin typeface="Century Gothic"/>
                <a:cs typeface="Century Gothic"/>
              </a:rPr>
              <a:t> </a:t>
            </a:r>
            <a:r>
              <a:rPr sz="2400" spc="-280" dirty="0">
                <a:latin typeface="Century Gothic"/>
                <a:cs typeface="Century Gothic"/>
              </a:rPr>
              <a:t>Index </a:t>
            </a:r>
            <a:r>
              <a:rPr sz="2400" spc="-10" dirty="0">
                <a:latin typeface="Century Gothic"/>
                <a:cs typeface="Century Gothic"/>
              </a:rPr>
              <a:t>(NDVI)</a:t>
            </a:r>
            <a:endParaRPr sz="2400">
              <a:latin typeface="Century Gothic"/>
              <a:cs typeface="Century Gothic"/>
            </a:endParaRPr>
          </a:p>
          <a:p>
            <a:pPr marL="268605" indent="-255904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68605" algn="l"/>
              </a:tabLst>
            </a:pPr>
            <a:r>
              <a:rPr sz="2400" dirty="0">
                <a:latin typeface="Century Gothic"/>
                <a:cs typeface="Century Gothic"/>
              </a:rPr>
              <a:t>Enhanced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Vegetation</a:t>
            </a:r>
            <a:r>
              <a:rPr sz="2400" spc="-7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Index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(EVI)</a:t>
            </a:r>
            <a:endParaRPr sz="2400">
              <a:latin typeface="Century Gothic"/>
              <a:cs typeface="Century Gothic"/>
            </a:endParaRPr>
          </a:p>
          <a:p>
            <a:pPr marL="268605" marR="442595" indent="-256540">
              <a:lnSpc>
                <a:spcPct val="100800"/>
              </a:lnSpc>
              <a:spcBef>
                <a:spcPts val="385"/>
              </a:spcBef>
              <a:buFont typeface="Arial"/>
              <a:buChar char="•"/>
              <a:tabLst>
                <a:tab pos="268605" algn="l"/>
              </a:tabLst>
            </a:pPr>
            <a:r>
              <a:rPr sz="2400" dirty="0">
                <a:latin typeface="Century Gothic"/>
                <a:cs typeface="Century Gothic"/>
              </a:rPr>
              <a:t>Normalized</a:t>
            </a:r>
            <a:r>
              <a:rPr sz="2400" spc="-9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Difference</a:t>
            </a:r>
            <a:r>
              <a:rPr sz="2400" spc="-9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Moisture</a:t>
            </a:r>
            <a:r>
              <a:rPr sz="2400" spc="-100" dirty="0">
                <a:latin typeface="Century Gothic"/>
                <a:cs typeface="Century Gothic"/>
              </a:rPr>
              <a:t> </a:t>
            </a:r>
            <a:r>
              <a:rPr sz="2400" spc="-275" dirty="0">
                <a:latin typeface="Century Gothic"/>
                <a:cs typeface="Century Gothic"/>
              </a:rPr>
              <a:t>Index </a:t>
            </a:r>
            <a:r>
              <a:rPr sz="2400" spc="-10" dirty="0">
                <a:latin typeface="Century Gothic"/>
                <a:cs typeface="Century Gothic"/>
              </a:rPr>
              <a:t>(NDMI)</a:t>
            </a:r>
            <a:endParaRPr sz="2400">
              <a:latin typeface="Century Gothic"/>
              <a:cs typeface="Century Gothic"/>
            </a:endParaRPr>
          </a:p>
          <a:p>
            <a:pPr marL="268605" indent="-255904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68605" algn="l"/>
              </a:tabLst>
            </a:pPr>
            <a:r>
              <a:rPr sz="2400" dirty="0">
                <a:latin typeface="Century Gothic"/>
                <a:cs typeface="Century Gothic"/>
              </a:rPr>
              <a:t>Normalized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Burn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Ratio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(NBR)</a:t>
            </a:r>
            <a:endParaRPr sz="2400">
              <a:latin typeface="Century Gothic"/>
              <a:cs typeface="Century Gothic"/>
            </a:endParaRPr>
          </a:p>
          <a:p>
            <a:pPr marL="268605" indent="-255904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68605" algn="l"/>
              </a:tabLst>
            </a:pP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many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more!</a:t>
            </a:r>
            <a:endParaRPr sz="24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97423" y="4261103"/>
            <a:ext cx="5788164" cy="203911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005497" y="6250940"/>
            <a:ext cx="2373630" cy="5499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R="90805" algn="ctr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Century Gothic"/>
                <a:cs typeface="Century Gothic"/>
              </a:rPr>
              <a:t>Aug</a:t>
            </a:r>
            <a:r>
              <a:rPr sz="1200" spc="-10" dirty="0">
                <a:latin typeface="Century Gothic"/>
                <a:cs typeface="Century Gothic"/>
              </a:rPr>
              <a:t> </a:t>
            </a:r>
            <a:r>
              <a:rPr sz="1200" spc="-25" dirty="0">
                <a:latin typeface="Century Gothic"/>
                <a:cs typeface="Century Gothic"/>
              </a:rPr>
              <a:t>11</a:t>
            </a:r>
            <a:endParaRPr sz="12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latin typeface="Century Gothic"/>
                <a:cs typeface="Century Gothic"/>
              </a:rPr>
              <a:t>Mendocino</a:t>
            </a:r>
            <a:r>
              <a:rPr sz="1200" spc="-3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Complex</a:t>
            </a:r>
            <a:r>
              <a:rPr sz="1200" spc="-3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Fires,</a:t>
            </a:r>
            <a:r>
              <a:rPr sz="1200" spc="-25" dirty="0">
                <a:latin typeface="Century Gothic"/>
                <a:cs typeface="Century Gothic"/>
              </a:rPr>
              <a:t> </a:t>
            </a:r>
            <a:r>
              <a:rPr sz="1200" spc="-235" dirty="0">
                <a:latin typeface="Century Gothic"/>
                <a:cs typeface="Century Gothic"/>
              </a:rPr>
              <a:t>2018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66917" y="6330188"/>
            <a:ext cx="513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July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spc="-240" dirty="0">
                <a:latin typeface="Century Gothic"/>
                <a:cs typeface="Century Gothic"/>
              </a:rPr>
              <a:t>26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13746" y="6327140"/>
            <a:ext cx="5454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Aug</a:t>
            </a:r>
            <a:r>
              <a:rPr sz="1200" spc="-10" dirty="0">
                <a:latin typeface="Century Gothic"/>
                <a:cs typeface="Century Gothic"/>
              </a:rPr>
              <a:t> </a:t>
            </a:r>
            <a:r>
              <a:rPr sz="1200" spc="-25" dirty="0">
                <a:latin typeface="Century Gothic"/>
                <a:cs typeface="Century Gothic"/>
              </a:rPr>
              <a:t>27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92284" y="3742435"/>
            <a:ext cx="1547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EVI</a:t>
            </a:r>
            <a:r>
              <a:rPr sz="1200" spc="-1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in</a:t>
            </a:r>
            <a:r>
              <a:rPr sz="1200" spc="-1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South</a:t>
            </a:r>
            <a:r>
              <a:rPr sz="1200" spc="-10" dirty="0">
                <a:latin typeface="Century Gothic"/>
                <a:cs typeface="Century Gothic"/>
              </a:rPr>
              <a:t> America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67762" y="6541516"/>
            <a:ext cx="958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395" dirty="0">
                <a:latin typeface="Century Gothic"/>
                <a:cs typeface="Century Gothic"/>
              </a:rPr>
              <a:t>4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SDM </a:t>
            </a:r>
            <a:r>
              <a:rPr spc="-10" dirty="0"/>
              <a:t>Overview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5216" y="889873"/>
            <a:ext cx="5029200" cy="573554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65" marR="5080">
              <a:lnSpc>
                <a:spcPts val="2590"/>
              </a:lnSpc>
              <a:spcBef>
                <a:spcPts val="225"/>
              </a:spcBef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Week 1 – SDM overview</a:t>
            </a: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Species</a:t>
            </a:r>
            <a:r>
              <a:rPr sz="2200" spc="-65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Distribution</a:t>
            </a:r>
            <a:r>
              <a:rPr sz="2200" spc="-60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dirty="0">
                <a:solidFill>
                  <a:schemeClr val="tx1"/>
                </a:solidFill>
                <a:latin typeface="Century Gothic"/>
                <a:cs typeface="Century Gothic"/>
              </a:rPr>
              <a:t>Models</a:t>
            </a:r>
            <a:r>
              <a:rPr sz="2200" spc="-65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(SDMs) </a:t>
            </a:r>
            <a:r>
              <a:rPr lang="en-US"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o</a:t>
            </a:r>
            <a:r>
              <a:rPr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verview</a:t>
            </a:r>
            <a:endParaRPr lang="en-US" sz="2200" spc="-10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Occurrence data – </a:t>
            </a:r>
            <a:r>
              <a:rPr lang="en-US" sz="2200" dirty="0" err="1">
                <a:latin typeface="Century Gothic"/>
                <a:cs typeface="Century Gothic"/>
              </a:rPr>
              <a:t>IndOBIS</a:t>
            </a:r>
            <a:r>
              <a:rPr lang="en-US" sz="2200" dirty="0">
                <a:latin typeface="Century Gothic"/>
                <a:cs typeface="Century Gothic"/>
              </a:rPr>
              <a:t> by Johnny </a:t>
            </a:r>
            <a:r>
              <a:rPr lang="en-US" sz="2200" dirty="0" err="1">
                <a:latin typeface="Century Gothic"/>
                <a:cs typeface="Century Gothic"/>
              </a:rPr>
              <a:t>Konjarla</a:t>
            </a:r>
            <a:endParaRPr lang="en-US" sz="2200" dirty="0">
              <a:latin typeface="Century Gothic"/>
              <a:cs typeface="Century Gothic"/>
            </a:endParaRPr>
          </a:p>
          <a:p>
            <a:pPr marL="354965" marR="5080" indent="-342900">
              <a:lnSpc>
                <a:spcPts val="2590"/>
              </a:lnSpc>
              <a:spcBef>
                <a:spcPts val="225"/>
              </a:spcBef>
              <a:buFont typeface="Wingdings" pitchFamily="2" charset="2"/>
              <a:buChar char="Ø"/>
              <a:tabLst>
                <a:tab pos="380365" algn="l"/>
              </a:tabLst>
            </a:pPr>
            <a:r>
              <a:rPr lang="en-US"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SDM environment data overview</a:t>
            </a: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Application lecture by Ben Best</a:t>
            </a: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380365" algn="l"/>
              </a:tabLst>
            </a:pPr>
            <a:r>
              <a:rPr lang="en-US" sz="2200" spc="-10" dirty="0">
                <a:solidFill>
                  <a:schemeClr val="tx1"/>
                </a:solidFill>
                <a:latin typeface="Century Gothic"/>
                <a:cs typeface="Century Gothic"/>
              </a:rPr>
              <a:t>More occurrence data</a:t>
            </a:r>
            <a:endParaRPr lang="en-US" sz="2200" spc="-10" dirty="0">
              <a:latin typeface="Century Gothic"/>
              <a:cs typeface="Century Gothic"/>
            </a:endParaRPr>
          </a:p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endParaRPr lang="en-US" sz="2200" spc="-10" dirty="0">
              <a:latin typeface="Century Gothic"/>
              <a:cs typeface="Century Gothic"/>
            </a:endParaRPr>
          </a:p>
          <a:p>
            <a:pPr marL="12065" marR="5080">
              <a:lnSpc>
                <a:spcPts val="2590"/>
              </a:lnSpc>
              <a:spcBef>
                <a:spcPts val="225"/>
              </a:spcBef>
              <a:tabLst>
                <a:tab pos="380365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Week 2 – SDMs in R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spcBef>
                <a:spcPts val="695"/>
              </a:spcBef>
              <a:buFont typeface="Arial"/>
              <a:buChar char="•"/>
              <a:tabLst>
                <a:tab pos="380365" algn="l"/>
              </a:tabLst>
            </a:pPr>
            <a:r>
              <a:rPr lang="en-US" sz="2200" dirty="0">
                <a:latin typeface="Century Gothic"/>
                <a:cs typeface="Century Gothic"/>
              </a:rPr>
              <a:t>Occurrence</a:t>
            </a:r>
            <a:r>
              <a:rPr lang="en-US" sz="2200" spc="-80" dirty="0">
                <a:latin typeface="Century Gothic"/>
                <a:cs typeface="Century Gothic"/>
              </a:rPr>
              <a:t> </a:t>
            </a:r>
            <a:r>
              <a:rPr lang="en-US" sz="2200" spc="-20" dirty="0">
                <a:latin typeface="Century Gothic"/>
                <a:cs typeface="Century Gothic"/>
              </a:rPr>
              <a:t>Data</a:t>
            </a:r>
            <a:endParaRPr lang="en-US"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Environmental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Variables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Methods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Models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Case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Study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Examples</a:t>
            </a:r>
            <a:endParaRPr sz="22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Question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and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Answer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Session</a:t>
            </a:r>
            <a:endParaRPr sz="2200" dirty="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96000" y="576072"/>
            <a:ext cx="4874260" cy="5742940"/>
            <a:chOff x="6096000" y="576072"/>
            <a:chExt cx="4874260" cy="57429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7311" y="597383"/>
              <a:ext cx="2639592" cy="2630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0807" y="576072"/>
              <a:ext cx="2218944" cy="3096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0" y="3221736"/>
              <a:ext cx="2660904" cy="26609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0807" y="3666744"/>
              <a:ext cx="2218944" cy="26517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000" y="5876543"/>
              <a:ext cx="2660904" cy="44196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873358-1FB0-CD4E-69AD-8E278D02602A}"/>
              </a:ext>
            </a:extLst>
          </p:cNvPr>
          <p:cNvSpPr txBox="1"/>
          <p:nvPr/>
        </p:nvSpPr>
        <p:spPr>
          <a:xfrm>
            <a:off x="9144000" y="3666744"/>
            <a:ext cx="16466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ARSET image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6193" y="952436"/>
            <a:ext cx="4343245" cy="43432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Tree</a:t>
            </a:r>
            <a:r>
              <a:rPr spc="-105" dirty="0"/>
              <a:t> </a:t>
            </a:r>
            <a:r>
              <a:rPr dirty="0"/>
              <a:t>Mortality/Vegetation</a:t>
            </a:r>
            <a:r>
              <a:rPr spc="-105" dirty="0"/>
              <a:t> </a:t>
            </a:r>
            <a:r>
              <a:rPr spc="-10" dirty="0"/>
              <a:t>Disturbance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8514" y="1242567"/>
            <a:ext cx="5876925" cy="323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67665">
              <a:lnSpc>
                <a:spcPts val="2240"/>
              </a:lnSpc>
              <a:spcBef>
                <a:spcPts val="100"/>
              </a:spcBef>
              <a:buSzPct val="115789"/>
              <a:buFont typeface="Arial"/>
              <a:buChar char="•"/>
              <a:tabLst>
                <a:tab pos="380365" algn="l"/>
              </a:tabLst>
            </a:pPr>
            <a:r>
              <a:rPr sz="1900" dirty="0">
                <a:latin typeface="Century Gothic"/>
                <a:cs typeface="Century Gothic"/>
              </a:rPr>
              <a:t>Change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Detection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and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Time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Series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Analysis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spc="-20" dirty="0">
                <a:latin typeface="Century Gothic"/>
                <a:cs typeface="Century Gothic"/>
              </a:rPr>
              <a:t>for:</a:t>
            </a:r>
            <a:endParaRPr sz="1900">
              <a:latin typeface="Century Gothic"/>
              <a:cs typeface="Century Gothic"/>
            </a:endParaRPr>
          </a:p>
          <a:p>
            <a:pPr marL="469900" marR="728980">
              <a:lnSpc>
                <a:spcPct val="92700"/>
              </a:lnSpc>
              <a:spcBef>
                <a:spcPts val="15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900" spc="-10" dirty="0">
                <a:latin typeface="Century Gothic"/>
                <a:cs typeface="Century Gothic"/>
              </a:rPr>
              <a:t>Large-</a:t>
            </a:r>
            <a:r>
              <a:rPr sz="1900" dirty="0">
                <a:latin typeface="Century Gothic"/>
                <a:cs typeface="Century Gothic"/>
              </a:rPr>
              <a:t>scale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mortality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or</a:t>
            </a:r>
            <a:r>
              <a:rPr sz="1900" spc="-30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disturbance </a:t>
            </a: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900" dirty="0">
                <a:latin typeface="Century Gothic"/>
                <a:cs typeface="Century Gothic"/>
              </a:rPr>
              <a:t>Forest</a:t>
            </a:r>
            <a:r>
              <a:rPr sz="1900" spc="-6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fragmentation</a:t>
            </a:r>
            <a:r>
              <a:rPr sz="1900" spc="-6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and</a:t>
            </a:r>
            <a:r>
              <a:rPr sz="1900" spc="-65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succession </a:t>
            </a: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900" dirty="0">
                <a:latin typeface="Century Gothic"/>
                <a:cs typeface="Century Gothic"/>
              </a:rPr>
              <a:t>Changes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to</a:t>
            </a:r>
            <a:r>
              <a:rPr sz="1900" spc="-4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habitat</a:t>
            </a:r>
            <a:r>
              <a:rPr sz="1900" spc="-45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connectivity</a:t>
            </a:r>
            <a:endParaRPr sz="1900">
              <a:latin typeface="Century Gothic"/>
              <a:cs typeface="Century Gothic"/>
            </a:endParaRPr>
          </a:p>
          <a:p>
            <a:pPr marL="380365" indent="-367665">
              <a:lnSpc>
                <a:spcPts val="2240"/>
              </a:lnSpc>
              <a:spcBef>
                <a:spcPts val="465"/>
              </a:spcBef>
              <a:buSzPct val="115789"/>
              <a:buFont typeface="Arial"/>
              <a:buChar char="•"/>
              <a:tabLst>
                <a:tab pos="380365" algn="l"/>
              </a:tabLst>
            </a:pPr>
            <a:r>
              <a:rPr sz="1900" spc="-10" dirty="0">
                <a:latin typeface="Century Gothic"/>
                <a:cs typeface="Century Gothic"/>
              </a:rPr>
              <a:t>Tools:</a:t>
            </a:r>
            <a:endParaRPr sz="1900">
              <a:latin typeface="Century Gothic"/>
              <a:cs typeface="Century Gothic"/>
            </a:endParaRPr>
          </a:p>
          <a:p>
            <a:pPr marL="469900">
              <a:lnSpc>
                <a:spcPts val="2480"/>
              </a:lnSpc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  <a:hlinkClick r:id="rId3"/>
              </a:rPr>
              <a:t>"</a:t>
            </a:r>
            <a:r>
              <a:rPr sz="2200" dirty="0">
                <a:latin typeface="Arial"/>
                <a:cs typeface="Arial"/>
                <a:hlinkClick r:id="rId3"/>
              </a:rPr>
              <a:t>	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Global</a:t>
            </a:r>
            <a:r>
              <a:rPr sz="1900" u="sng" spc="-5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Forest</a:t>
            </a:r>
            <a:r>
              <a:rPr sz="1900" u="sng" spc="-4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 </a:t>
            </a:r>
            <a:r>
              <a:rPr sz="19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Watch</a:t>
            </a:r>
            <a:endParaRPr sz="1900">
              <a:latin typeface="Century Gothic"/>
              <a:cs typeface="Century Gothic"/>
            </a:endParaRPr>
          </a:p>
          <a:p>
            <a:pPr marL="469900">
              <a:lnSpc>
                <a:spcPts val="2450"/>
              </a:lnSpc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  <a:hlinkClick r:id="rId4"/>
              </a:rPr>
              <a:t>"</a:t>
            </a:r>
            <a:r>
              <a:rPr sz="2200" dirty="0">
                <a:latin typeface="Arial"/>
                <a:cs typeface="Arial"/>
                <a:hlinkClick r:id="rId4"/>
              </a:rPr>
              <a:t>	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USDA</a:t>
            </a:r>
            <a:r>
              <a:rPr sz="19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Insect</a:t>
            </a:r>
            <a:r>
              <a:rPr sz="19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and</a:t>
            </a:r>
            <a:r>
              <a:rPr sz="19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Disease</a:t>
            </a:r>
            <a:r>
              <a:rPr sz="19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9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Survey</a:t>
            </a:r>
            <a:endParaRPr sz="1900">
              <a:latin typeface="Century Gothic"/>
              <a:cs typeface="Century Gothic"/>
            </a:endParaRPr>
          </a:p>
          <a:p>
            <a:pPr marL="469900">
              <a:lnSpc>
                <a:spcPts val="2450"/>
              </a:lnSpc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  <a:hlinkClick r:id="rId5"/>
              </a:rPr>
              <a:t>"</a:t>
            </a:r>
            <a:r>
              <a:rPr sz="2200" dirty="0">
                <a:latin typeface="Arial"/>
                <a:cs typeface="Arial"/>
                <a:hlinkClick r:id="rId5"/>
              </a:rPr>
              <a:t>	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Landtrendr</a:t>
            </a:r>
            <a:r>
              <a:rPr sz="1900" u="sng" spc="-4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for</a:t>
            </a:r>
            <a:r>
              <a:rPr sz="1900" u="sng" spc="-4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Google</a:t>
            </a:r>
            <a:r>
              <a:rPr sz="1900" u="sng" spc="-4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Earth</a:t>
            </a:r>
            <a:r>
              <a:rPr sz="1900" u="sng" spc="-4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 </a:t>
            </a:r>
            <a:r>
              <a:rPr sz="19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Engine</a:t>
            </a:r>
            <a:endParaRPr sz="1900">
              <a:latin typeface="Century Gothic"/>
              <a:cs typeface="Century Gothic"/>
            </a:endParaRPr>
          </a:p>
          <a:p>
            <a:pPr marL="469900">
              <a:lnSpc>
                <a:spcPts val="2520"/>
              </a:lnSpc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1900" dirty="0">
                <a:latin typeface="Century Gothic"/>
                <a:cs typeface="Century Gothic"/>
              </a:rPr>
              <a:t>And</a:t>
            </a:r>
            <a:r>
              <a:rPr sz="1900" spc="-3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many</a:t>
            </a:r>
            <a:r>
              <a:rPr sz="1900" spc="-40" dirty="0">
                <a:latin typeface="Century Gothic"/>
                <a:cs typeface="Century Gothic"/>
              </a:rPr>
              <a:t> </a:t>
            </a:r>
            <a:r>
              <a:rPr sz="1900" spc="-20" dirty="0">
                <a:latin typeface="Century Gothic"/>
                <a:cs typeface="Century Gothic"/>
              </a:rPr>
              <a:t>more!</a:t>
            </a:r>
            <a:endParaRPr sz="19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565"/>
              </a:spcBef>
              <a:buSzPct val="115789"/>
              <a:buFont typeface="Arial"/>
              <a:buChar char="•"/>
              <a:tabLst>
                <a:tab pos="380365" algn="l"/>
              </a:tabLst>
            </a:pPr>
            <a:r>
              <a:rPr sz="1900" dirty="0">
                <a:latin typeface="Century Gothic"/>
                <a:cs typeface="Century Gothic"/>
              </a:rPr>
              <a:t>Previous</a:t>
            </a:r>
            <a:r>
              <a:rPr sz="1900" spc="-55" dirty="0">
                <a:latin typeface="Century Gothic"/>
                <a:cs typeface="Century Gothic"/>
              </a:rPr>
              <a:t> </a:t>
            </a:r>
            <a:r>
              <a:rPr sz="1900" dirty="0">
                <a:latin typeface="Century Gothic"/>
                <a:cs typeface="Century Gothic"/>
              </a:rPr>
              <a:t>ARSET</a:t>
            </a:r>
            <a:r>
              <a:rPr sz="1900" spc="-50" dirty="0">
                <a:latin typeface="Century Gothic"/>
                <a:cs typeface="Century Gothic"/>
              </a:rPr>
              <a:t> </a:t>
            </a:r>
            <a:r>
              <a:rPr sz="1900" spc="-10" dirty="0">
                <a:latin typeface="Century Gothic"/>
                <a:cs typeface="Century Gothic"/>
              </a:rPr>
              <a:t>trainings: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714" y="4429252"/>
            <a:ext cx="5562600" cy="12388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80365" marR="412115" indent="-368300">
              <a:lnSpc>
                <a:spcPct val="85100"/>
              </a:lnSpc>
              <a:spcBef>
                <a:spcPts val="49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  <a:hlinkClick r:id="rId6"/>
              </a:rPr>
              <a:t>"</a:t>
            </a:r>
            <a:r>
              <a:rPr sz="2200" dirty="0">
                <a:latin typeface="Arial"/>
                <a:cs typeface="Arial"/>
                <a:hlinkClick r:id="rId6"/>
              </a:rPr>
              <a:t>	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Google</a:t>
            </a:r>
            <a:r>
              <a:rPr sz="1900" u="sng" spc="-4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Earth</a:t>
            </a:r>
            <a:r>
              <a:rPr sz="19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Engine</a:t>
            </a:r>
            <a:r>
              <a:rPr sz="1900" u="sng" spc="-4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for</a:t>
            </a:r>
            <a:r>
              <a:rPr sz="19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Land</a:t>
            </a:r>
            <a:r>
              <a:rPr sz="19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 </a:t>
            </a:r>
            <a:r>
              <a:rPr sz="19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Monitoring</a:t>
            </a:r>
            <a:r>
              <a:rPr sz="1900" spc="-10" dirty="0">
                <a:solidFill>
                  <a:srgbClr val="136C9A"/>
                </a:solidFill>
                <a:latin typeface="Century Gothic"/>
                <a:cs typeface="Century Gothic"/>
                <a:hlinkClick r:id="rId6"/>
              </a:rPr>
              <a:t> </a:t>
            </a:r>
            <a:r>
              <a:rPr sz="19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Applications</a:t>
            </a:r>
            <a:endParaRPr sz="1900">
              <a:latin typeface="Century Gothic"/>
              <a:cs typeface="Century Gothic"/>
            </a:endParaRPr>
          </a:p>
          <a:p>
            <a:pPr marL="12700">
              <a:lnSpc>
                <a:spcPts val="2460"/>
              </a:lnSpc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  <a:hlinkClick r:id="rId7"/>
              </a:rPr>
              <a:t>"</a:t>
            </a:r>
            <a:r>
              <a:rPr sz="2200" dirty="0">
                <a:latin typeface="Arial"/>
                <a:cs typeface="Arial"/>
                <a:hlinkClick r:id="rId7"/>
              </a:rPr>
              <a:t>	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Investigating</a:t>
            </a:r>
            <a:r>
              <a:rPr sz="19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Time</a:t>
            </a:r>
            <a:r>
              <a:rPr sz="19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Series</a:t>
            </a:r>
            <a:r>
              <a:rPr sz="19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of</a:t>
            </a:r>
            <a:r>
              <a:rPr sz="1900" u="sng" spc="-4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Satellite</a:t>
            </a:r>
            <a:r>
              <a:rPr sz="19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 </a:t>
            </a:r>
            <a:r>
              <a:rPr sz="19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Imagery</a:t>
            </a:r>
            <a:endParaRPr sz="1900">
              <a:latin typeface="Century Gothic"/>
              <a:cs typeface="Century Gothic"/>
            </a:endParaRPr>
          </a:p>
          <a:p>
            <a:pPr marL="12700">
              <a:lnSpc>
                <a:spcPts val="2520"/>
              </a:lnSpc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  <a:hlinkClick r:id="rId8"/>
              </a:rPr>
              <a:t>"</a:t>
            </a:r>
            <a:r>
              <a:rPr sz="2200" dirty="0">
                <a:latin typeface="Arial"/>
                <a:cs typeface="Arial"/>
                <a:hlinkClick r:id="rId8"/>
              </a:rPr>
              <a:t>	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Change</a:t>
            </a:r>
            <a:r>
              <a:rPr sz="19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Detection</a:t>
            </a:r>
            <a:r>
              <a:rPr sz="19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for</a:t>
            </a:r>
            <a:r>
              <a:rPr sz="19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Land</a:t>
            </a:r>
            <a:r>
              <a:rPr sz="1900" u="sng" spc="-5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 </a:t>
            </a:r>
            <a:r>
              <a:rPr sz="19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Cover</a:t>
            </a:r>
            <a:r>
              <a:rPr sz="1900" u="sng" spc="-5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 </a:t>
            </a:r>
            <a:r>
              <a:rPr sz="19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8"/>
              </a:rPr>
              <a:t>Mapping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4922" y="5329428"/>
            <a:ext cx="3854450" cy="87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99000"/>
              </a:lnSpc>
              <a:spcBef>
                <a:spcPts val="114"/>
              </a:spcBef>
            </a:pPr>
            <a:r>
              <a:rPr sz="1400" dirty="0">
                <a:latin typeface="Century Gothic"/>
                <a:cs typeface="Century Gothic"/>
              </a:rPr>
              <a:t>Landsat</a:t>
            </a:r>
            <a:r>
              <a:rPr sz="1400" spc="-4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imagery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of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bark</a:t>
            </a:r>
            <a:r>
              <a:rPr sz="1400" spc="-4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beetle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epidemic</a:t>
            </a:r>
            <a:r>
              <a:rPr sz="1400" spc="-45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in </a:t>
            </a:r>
            <a:r>
              <a:rPr sz="1400" dirty="0">
                <a:latin typeface="Century Gothic"/>
                <a:cs typeface="Century Gothic"/>
              </a:rPr>
              <a:t>Lodgepole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pine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forests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in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Colorado.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The</a:t>
            </a:r>
            <a:r>
              <a:rPr sz="1400" spc="-25" dirty="0">
                <a:latin typeface="Century Gothic"/>
                <a:cs typeface="Century Gothic"/>
              </a:rPr>
              <a:t> top </a:t>
            </a:r>
            <a:r>
              <a:rPr sz="1400" dirty="0">
                <a:latin typeface="Century Gothic"/>
                <a:cs typeface="Century Gothic"/>
              </a:rPr>
              <a:t>image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was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acquired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in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September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2005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spc="-380" dirty="0">
                <a:latin typeface="Century Gothic"/>
                <a:cs typeface="Century Gothic"/>
              </a:rPr>
              <a:t>and</a:t>
            </a:r>
            <a:r>
              <a:rPr sz="1400" dirty="0">
                <a:latin typeface="Century Gothic"/>
                <a:cs typeface="Century Gothic"/>
              </a:rPr>
              <a:t> the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bottom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image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in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September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2011.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Topography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7898" y="1081023"/>
            <a:ext cx="4783455" cy="5835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80365" marR="5080" indent="-368300">
              <a:lnSpc>
                <a:spcPts val="2110"/>
              </a:lnSpc>
              <a:spcBef>
                <a:spcPts val="310"/>
              </a:spcBef>
              <a:buSzPct val="115789"/>
              <a:buFont typeface="Arial"/>
              <a:buChar char="•"/>
              <a:tabLst>
                <a:tab pos="380365" algn="l"/>
              </a:tabLst>
            </a:pPr>
            <a:r>
              <a:rPr sz="1900" b="1" dirty="0">
                <a:latin typeface="Century Gothic Bold"/>
                <a:cs typeface="Century Gothic Bold"/>
              </a:rPr>
              <a:t>The</a:t>
            </a:r>
            <a:r>
              <a:rPr sz="1900" b="1" spc="-25" dirty="0">
                <a:latin typeface="Century Gothic Bold"/>
                <a:cs typeface="Century Gothic Bold"/>
              </a:rPr>
              <a:t> </a:t>
            </a:r>
            <a:r>
              <a:rPr sz="1900" b="1" dirty="0">
                <a:latin typeface="Century Gothic Bold"/>
                <a:cs typeface="Century Gothic Bold"/>
              </a:rPr>
              <a:t>Shuttle</a:t>
            </a:r>
            <a:r>
              <a:rPr sz="1900" b="1" spc="-20" dirty="0">
                <a:latin typeface="Century Gothic Bold"/>
                <a:cs typeface="Century Gothic Bold"/>
              </a:rPr>
              <a:t> </a:t>
            </a:r>
            <a:r>
              <a:rPr sz="1900" b="1" dirty="0">
                <a:latin typeface="Century Gothic Bold"/>
                <a:cs typeface="Century Gothic Bold"/>
              </a:rPr>
              <a:t>Radar</a:t>
            </a:r>
            <a:r>
              <a:rPr sz="1900" b="1" spc="-10" dirty="0">
                <a:latin typeface="Century Gothic Bold"/>
                <a:cs typeface="Century Gothic Bold"/>
              </a:rPr>
              <a:t> </a:t>
            </a:r>
            <a:r>
              <a:rPr sz="1900" b="1" dirty="0">
                <a:latin typeface="Century Gothic Bold"/>
                <a:cs typeface="Century Gothic Bold"/>
              </a:rPr>
              <a:t>Topography</a:t>
            </a:r>
            <a:r>
              <a:rPr sz="1900" b="1" spc="-20" dirty="0">
                <a:latin typeface="Century Gothic Bold"/>
                <a:cs typeface="Century Gothic Bold"/>
              </a:rPr>
              <a:t> </a:t>
            </a:r>
            <a:r>
              <a:rPr sz="1900" b="1" spc="-10" dirty="0">
                <a:latin typeface="Century Gothic Bold"/>
                <a:cs typeface="Century Gothic Bold"/>
              </a:rPr>
              <a:t>Mission (SRTM)</a:t>
            </a:r>
            <a:endParaRPr sz="1900">
              <a:latin typeface="Century Gothic Bold"/>
              <a:cs typeface="Century Gothic 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5098" y="1628140"/>
            <a:ext cx="4377690" cy="21653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81000" marR="5080" indent="-368300">
              <a:lnSpc>
                <a:spcPts val="2210"/>
              </a:lnSpc>
              <a:spcBef>
                <a:spcPts val="53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000" dirty="0">
                <a:latin typeface="Century Gothic"/>
                <a:cs typeface="Century Gothic"/>
              </a:rPr>
              <a:t>Topographic</a:t>
            </a:r>
            <a:r>
              <a:rPr sz="2000" spc="-7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(elevation)</a:t>
            </a:r>
            <a:r>
              <a:rPr sz="2000" spc="-7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data</a:t>
            </a:r>
            <a:r>
              <a:rPr sz="2000" spc="-80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of </a:t>
            </a:r>
            <a:r>
              <a:rPr sz="2000" dirty="0">
                <a:latin typeface="Century Gothic"/>
                <a:cs typeface="Century Gothic"/>
              </a:rPr>
              <a:t>Earth's</a:t>
            </a:r>
            <a:r>
              <a:rPr sz="2000" spc="-7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surface</a:t>
            </a:r>
            <a:endParaRPr sz="2000">
              <a:latin typeface="Century Gothic"/>
              <a:cs typeface="Century Gothic"/>
            </a:endParaRPr>
          </a:p>
          <a:p>
            <a:pPr marL="381000" marR="377190" indent="-368300">
              <a:lnSpc>
                <a:spcPct val="90700"/>
              </a:lnSpc>
              <a:spcBef>
                <a:spcPts val="10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000" dirty="0">
                <a:latin typeface="Century Gothic"/>
                <a:cs typeface="Century Gothic"/>
              </a:rPr>
              <a:t>SRTM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used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technique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of </a:t>
            </a:r>
            <a:r>
              <a:rPr sz="2000" dirty="0">
                <a:latin typeface="Century Gothic"/>
                <a:cs typeface="Century Gothic"/>
              </a:rPr>
              <a:t>interferometry</a:t>
            </a:r>
            <a:r>
              <a:rPr sz="2000" spc="-7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flown</a:t>
            </a:r>
            <a:r>
              <a:rPr sz="2000" spc="-6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onboard </a:t>
            </a: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Space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Shuttle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Endeavour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ts val="2525"/>
              </a:lnSpc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000" dirty="0">
                <a:latin typeface="Century Gothic"/>
                <a:cs typeface="Century Gothic"/>
              </a:rPr>
              <a:t>Launched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February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2000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ts val="2630"/>
              </a:lnSpc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000" dirty="0">
                <a:latin typeface="Century Gothic"/>
                <a:cs typeface="Century Gothic"/>
              </a:rPr>
              <a:t>30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90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spatial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130" dirty="0">
                <a:latin typeface="Century Gothic"/>
                <a:cs typeface="Century Gothic"/>
              </a:rPr>
              <a:t>resolution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898" y="3823716"/>
            <a:ext cx="4881880" cy="20828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0365" marR="245745" indent="-368300">
              <a:lnSpc>
                <a:spcPts val="2210"/>
              </a:lnSpc>
              <a:spcBef>
                <a:spcPts val="330"/>
              </a:spcBef>
              <a:buSzPct val="110000"/>
              <a:buFont typeface="Arial"/>
              <a:buChar char="•"/>
              <a:tabLst>
                <a:tab pos="380365" algn="l"/>
              </a:tabLst>
            </a:pPr>
            <a:r>
              <a:rPr sz="2000" dirty="0">
                <a:latin typeface="Century Gothic"/>
                <a:cs typeface="Century Gothic"/>
              </a:rPr>
              <a:t>Useful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for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ecosystem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analysis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and </a:t>
            </a:r>
            <a:r>
              <a:rPr sz="2000" dirty="0">
                <a:latin typeface="Century Gothic"/>
                <a:cs typeface="Century Gothic"/>
              </a:rPr>
              <a:t>predictions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where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specific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plant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animal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species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exist</a:t>
            </a:r>
            <a:endParaRPr sz="2000">
              <a:latin typeface="Century Gothic"/>
              <a:cs typeface="Century Gothic"/>
            </a:endParaRPr>
          </a:p>
          <a:p>
            <a:pPr marL="380365" marR="5080" indent="-368300">
              <a:lnSpc>
                <a:spcPct val="90000"/>
              </a:lnSpc>
              <a:spcBef>
                <a:spcPts val="700"/>
              </a:spcBef>
              <a:buSzPct val="110000"/>
              <a:buFont typeface="Arial"/>
              <a:buChar char="•"/>
              <a:tabLst>
                <a:tab pos="380365" algn="l"/>
              </a:tabLst>
            </a:pPr>
            <a:r>
              <a:rPr sz="2000" dirty="0">
                <a:latin typeface="Century Gothic"/>
                <a:cs typeface="Century Gothic"/>
              </a:rPr>
              <a:t>Data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Access: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NASA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Earth </a:t>
            </a:r>
            <a:r>
              <a:rPr sz="2000" dirty="0">
                <a:latin typeface="Century Gothic"/>
                <a:cs typeface="Century Gothic"/>
              </a:rPr>
              <a:t>Observations</a:t>
            </a:r>
            <a:r>
              <a:rPr sz="2000" spc="-8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(NEO): </a:t>
            </a:r>
            <a:r>
              <a:rPr sz="20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https://neo.sci.gsfc.nasa.gov/view.p</a:t>
            </a:r>
            <a:r>
              <a:rPr sz="2000" spc="-10" dirty="0">
                <a:solidFill>
                  <a:srgbClr val="136C9A"/>
                </a:solidFill>
                <a:latin typeface="Century Gothic"/>
                <a:cs typeface="Century Gothic"/>
                <a:hlinkClick r:id="rId2"/>
              </a:rPr>
              <a:t> </a:t>
            </a:r>
            <a:r>
              <a:rPr sz="2000" u="sng" spc="-7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hp?datasetId=SRTM_RAMP2_TOPO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3534" y="5393435"/>
            <a:ext cx="1057275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0"/>
              </a:lnSpc>
              <a:spcBef>
                <a:spcPts val="100"/>
              </a:spcBef>
            </a:pP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NASA</a:t>
            </a:r>
            <a:r>
              <a:rPr sz="1400" u="sng" spc="-4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 </a:t>
            </a:r>
            <a:r>
              <a:rPr sz="14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NEO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ts val="1630"/>
              </a:lnSpc>
            </a:pPr>
            <a:r>
              <a:rPr sz="1400" spc="-25" dirty="0">
                <a:latin typeface="Century Gothic"/>
                <a:cs typeface="Century Gothic"/>
              </a:rPr>
              <a:t>for</a:t>
            </a:r>
            <a:endParaRPr sz="1400">
              <a:latin typeface="Century Gothic"/>
              <a:cs typeface="Century Gothic"/>
            </a:endParaRPr>
          </a:p>
          <a:p>
            <a:pPr marL="12700" marR="5080">
              <a:lnSpc>
                <a:spcPct val="101400"/>
              </a:lnSpc>
            </a:pPr>
            <a:r>
              <a:rPr sz="1400" spc="-10" dirty="0">
                <a:latin typeface="Century Gothic"/>
                <a:cs typeface="Century Gothic"/>
              </a:rPr>
              <a:t>topography </a:t>
            </a:r>
            <a:r>
              <a:rPr sz="1400" spc="-20" dirty="0">
                <a:latin typeface="Century Gothic"/>
                <a:cs typeface="Century Gothic"/>
              </a:rPr>
              <a:t>data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3577" y="716702"/>
            <a:ext cx="3746209" cy="280555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706826" y="2180844"/>
            <a:ext cx="70993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entury Gothic"/>
                <a:cs typeface="Century Gothic"/>
              </a:rPr>
              <a:t>Plateau Pika, Image Credit: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Smith</a:t>
            </a:r>
            <a:r>
              <a:rPr sz="1400" u="sng" spc="-3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4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et</a:t>
            </a:r>
            <a:r>
              <a:rPr sz="1400" spc="-25" dirty="0">
                <a:solidFill>
                  <a:srgbClr val="136C9A"/>
                </a:solidFill>
                <a:latin typeface="Century Gothic"/>
                <a:cs typeface="Century Gothic"/>
                <a:hlinkClick r:id="rId4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al,</a:t>
            </a:r>
            <a:r>
              <a:rPr sz="14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400" u="sng" spc="-10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2018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40768" y="3729356"/>
            <a:ext cx="4789017" cy="258830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4375" y="1010014"/>
            <a:ext cx="6145843" cy="5163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Gridded</a:t>
            </a:r>
            <a:r>
              <a:rPr spc="-55" dirty="0"/>
              <a:t> </a:t>
            </a:r>
            <a:r>
              <a:rPr dirty="0"/>
              <a:t>Climate</a:t>
            </a:r>
            <a:r>
              <a:rPr spc="-6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spc="-10" dirty="0"/>
              <a:t>Resources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30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8514" y="1280667"/>
            <a:ext cx="5087620" cy="45516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0365" marR="1409065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NOAA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Physical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Sciences Laboratory</a:t>
            </a:r>
            <a:endParaRPr sz="2200">
              <a:latin typeface="Century Gothic"/>
              <a:cs typeface="Century Gothic"/>
            </a:endParaRPr>
          </a:p>
          <a:p>
            <a:pPr marL="838200" marR="60325" indent="-368935">
              <a:lnSpc>
                <a:spcPct val="102699"/>
              </a:lnSpc>
              <a:spcBef>
                <a:spcPts val="21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  <a:hlinkClick r:id="rId3"/>
              </a:rPr>
              <a:t>"</a:t>
            </a:r>
            <a:r>
              <a:rPr sz="2200" dirty="0">
                <a:latin typeface="Arial"/>
                <a:cs typeface="Arial"/>
                <a:hlinkClick r:id="rId3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https://psl.noaa.gov/data/grid</a:t>
            </a:r>
            <a:r>
              <a:rPr sz="2200" spc="-10" dirty="0">
                <a:solidFill>
                  <a:srgbClr val="136C9A"/>
                </a:solidFill>
                <a:latin typeface="Century Gothic"/>
                <a:cs typeface="Century Gothic"/>
                <a:hlinkClick r:id="rId3"/>
              </a:rPr>
              <a:t> </a:t>
            </a:r>
            <a:r>
              <a:rPr sz="22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3"/>
              </a:rPr>
              <a:t>ded/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NCAR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Climate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Data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Guide</a:t>
            </a:r>
            <a:endParaRPr sz="2200">
              <a:latin typeface="Century Gothic"/>
              <a:cs typeface="Century Gothic"/>
            </a:endParaRPr>
          </a:p>
          <a:p>
            <a:pPr marL="838200" marR="5080" indent="-368935">
              <a:lnSpc>
                <a:spcPts val="2620"/>
              </a:lnSpc>
              <a:spcBef>
                <a:spcPts val="55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  <a:hlinkClick r:id="rId4"/>
              </a:rPr>
              <a:t>"</a:t>
            </a:r>
            <a:r>
              <a:rPr sz="2200" dirty="0">
                <a:latin typeface="Arial"/>
                <a:cs typeface="Arial"/>
                <a:hlinkClick r:id="rId4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https://climatedataguide.ucar.</a:t>
            </a:r>
            <a:r>
              <a:rPr sz="2200" spc="-10" dirty="0">
                <a:solidFill>
                  <a:srgbClr val="136C9A"/>
                </a:solidFill>
                <a:latin typeface="Century Gothic"/>
                <a:cs typeface="Century Gothic"/>
                <a:hlinkClick r:id="rId4"/>
              </a:rPr>
              <a:t> </a:t>
            </a:r>
            <a:r>
              <a:rPr sz="22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edu/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PRISM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Climate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spc="-20" dirty="0">
                <a:latin typeface="Century Gothic"/>
                <a:cs typeface="Century Gothic"/>
              </a:rPr>
              <a:t>Data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480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  <a:hlinkClick r:id="rId5"/>
              </a:rPr>
              <a:t>"</a:t>
            </a:r>
            <a:r>
              <a:rPr sz="2200" dirty="0">
                <a:latin typeface="Arial"/>
                <a:cs typeface="Arial"/>
                <a:hlinkClick r:id="rId5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https://prism.oregonstate.edu/</a:t>
            </a:r>
            <a:endParaRPr sz="22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380365" algn="l"/>
              </a:tabLst>
            </a:pPr>
            <a:r>
              <a:rPr sz="2200" spc="-10" dirty="0">
                <a:latin typeface="Century Gothic"/>
                <a:cs typeface="Century Gothic"/>
              </a:rPr>
              <a:t>gridMET</a:t>
            </a:r>
            <a:endParaRPr sz="2200">
              <a:latin typeface="Century Gothic"/>
              <a:cs typeface="Century Gothic"/>
            </a:endParaRPr>
          </a:p>
          <a:p>
            <a:pPr marL="469265">
              <a:lnSpc>
                <a:spcPts val="2630"/>
              </a:lnSpc>
              <a:spcBef>
                <a:spcPts val="45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  <a:hlinkClick r:id="rId6"/>
              </a:rPr>
              <a:t>"</a:t>
            </a:r>
            <a:r>
              <a:rPr sz="2200" dirty="0">
                <a:latin typeface="Arial"/>
                <a:cs typeface="Arial"/>
                <a:hlinkClick r:id="rId6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http://www.climatologylab.org</a:t>
            </a:r>
            <a:endParaRPr sz="2200">
              <a:latin typeface="Century Gothic"/>
              <a:cs typeface="Century Gothic"/>
            </a:endParaRPr>
          </a:p>
          <a:p>
            <a:pPr marL="838200">
              <a:lnSpc>
                <a:spcPts val="2630"/>
              </a:lnSpc>
            </a:pP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/gridmet.html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3115" y="6210300"/>
            <a:ext cx="2340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NCAR</a:t>
            </a:r>
            <a:r>
              <a:rPr sz="1400" u="sng" spc="-3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Climate</a:t>
            </a:r>
            <a:r>
              <a:rPr sz="1400" u="sng" spc="-3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4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Data</a:t>
            </a:r>
            <a:r>
              <a:rPr sz="1400" u="sng" spc="-3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 </a:t>
            </a:r>
            <a:r>
              <a:rPr sz="14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Guide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24728"/>
            <a:ext cx="1033272" cy="10332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8715" y="0"/>
            <a:ext cx="1033284" cy="10332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Gridded</a:t>
            </a:r>
            <a:r>
              <a:rPr spc="-50" dirty="0"/>
              <a:t> </a:t>
            </a:r>
            <a:r>
              <a:rPr dirty="0"/>
              <a:t>Climate</a:t>
            </a:r>
            <a:r>
              <a:rPr spc="-55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dirty="0"/>
              <a:t>Climate</a:t>
            </a:r>
            <a:r>
              <a:rPr spc="-55" dirty="0"/>
              <a:t> </a:t>
            </a:r>
            <a:r>
              <a:rPr spc="-10" dirty="0"/>
              <a:t>Engine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1808" y="906779"/>
            <a:ext cx="3205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http://climateengine.org/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164" y="1272695"/>
            <a:ext cx="9602981" cy="51754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31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55718" y="0"/>
            <a:ext cx="7036434" cy="5795010"/>
            <a:chOff x="5155718" y="0"/>
            <a:chExt cx="7036434" cy="5795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5718" y="853292"/>
              <a:ext cx="6513993" cy="24305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8806" y="2914408"/>
              <a:ext cx="4119037" cy="28801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Future</a:t>
            </a:r>
            <a:r>
              <a:rPr spc="-80" dirty="0"/>
              <a:t> </a:t>
            </a:r>
            <a:r>
              <a:rPr dirty="0"/>
              <a:t>Scenarios:</a:t>
            </a:r>
            <a:r>
              <a:rPr spc="-65" dirty="0"/>
              <a:t> </a:t>
            </a:r>
            <a:r>
              <a:rPr dirty="0"/>
              <a:t>Global</a:t>
            </a:r>
            <a:r>
              <a:rPr spc="-70" dirty="0"/>
              <a:t> </a:t>
            </a:r>
            <a:r>
              <a:rPr dirty="0"/>
              <a:t>Climate</a:t>
            </a:r>
            <a:r>
              <a:rPr spc="-75" dirty="0"/>
              <a:t> </a:t>
            </a:r>
            <a:r>
              <a:rPr spc="-10" dirty="0"/>
              <a:t>Models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32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86869" y="3352291"/>
            <a:ext cx="1640205" cy="754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sz="1200" dirty="0">
                <a:latin typeface="Century Gothic"/>
                <a:cs typeface="Century Gothic"/>
              </a:rPr>
              <a:t>Flato</a:t>
            </a:r>
            <a:r>
              <a:rPr sz="1200" spc="-1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et</a:t>
            </a:r>
            <a:r>
              <a:rPr sz="1200" spc="-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al.</a:t>
            </a:r>
            <a:r>
              <a:rPr sz="1200" spc="-5" dirty="0">
                <a:latin typeface="Century Gothic"/>
                <a:cs typeface="Century Gothic"/>
              </a:rPr>
              <a:t> </a:t>
            </a:r>
            <a:r>
              <a:rPr sz="1200" spc="-10" dirty="0">
                <a:latin typeface="Century Gothic"/>
                <a:cs typeface="Century Gothic"/>
              </a:rPr>
              <a:t>2013. </a:t>
            </a:r>
            <a:r>
              <a:rPr sz="1200" dirty="0">
                <a:latin typeface="Century Gothic"/>
                <a:cs typeface="Century Gothic"/>
              </a:rPr>
              <a:t>Evaluation</a:t>
            </a:r>
            <a:r>
              <a:rPr sz="1200" spc="-2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of</a:t>
            </a:r>
            <a:r>
              <a:rPr sz="1200" spc="-35" dirty="0">
                <a:latin typeface="Century Gothic"/>
                <a:cs typeface="Century Gothic"/>
              </a:rPr>
              <a:t> </a:t>
            </a:r>
            <a:r>
              <a:rPr sz="1200" spc="-10" dirty="0">
                <a:latin typeface="Century Gothic"/>
                <a:cs typeface="Century Gothic"/>
              </a:rPr>
              <a:t>climate </a:t>
            </a:r>
            <a:r>
              <a:rPr sz="1200" dirty="0">
                <a:latin typeface="Century Gothic"/>
                <a:cs typeface="Century Gothic"/>
              </a:rPr>
              <a:t>models.</a:t>
            </a:r>
            <a:r>
              <a:rPr sz="1200" spc="-1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Ch.</a:t>
            </a:r>
            <a:r>
              <a:rPr sz="1200" spc="-1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9</a:t>
            </a:r>
            <a:r>
              <a:rPr sz="1200" spc="-2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of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spc="-135" dirty="0">
                <a:latin typeface="Century Gothic"/>
                <a:cs typeface="Century Gothic"/>
              </a:rPr>
              <a:t>IPCC </a:t>
            </a:r>
            <a:r>
              <a:rPr sz="1200" dirty="0">
                <a:latin typeface="Century Gothic"/>
                <a:cs typeface="Century Gothic"/>
              </a:rPr>
              <a:t>Physical</a:t>
            </a:r>
            <a:r>
              <a:rPr sz="1200" spc="-3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Science</a:t>
            </a:r>
            <a:r>
              <a:rPr sz="1200" spc="-35" dirty="0">
                <a:latin typeface="Century Gothic"/>
                <a:cs typeface="Century Gothic"/>
              </a:rPr>
              <a:t> </a:t>
            </a:r>
            <a:r>
              <a:rPr sz="1200" spc="-20" dirty="0">
                <a:latin typeface="Century Gothic"/>
                <a:cs typeface="Century Gothic"/>
              </a:rPr>
              <a:t>Basis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67238" y="5894323"/>
            <a:ext cx="274256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547370">
              <a:lnSpc>
                <a:spcPts val="1390"/>
              </a:lnSpc>
              <a:spcBef>
                <a:spcPts val="185"/>
              </a:spcBef>
            </a:pPr>
            <a:r>
              <a:rPr sz="1200" dirty="0">
                <a:latin typeface="Century Gothic"/>
                <a:cs typeface="Century Gothic"/>
              </a:rPr>
              <a:t>Sillmann</a:t>
            </a:r>
            <a:r>
              <a:rPr sz="1200" spc="-1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et</a:t>
            </a:r>
            <a:r>
              <a:rPr sz="1200" spc="-1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al.</a:t>
            </a:r>
            <a:r>
              <a:rPr sz="1200" spc="-1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2013</a:t>
            </a:r>
            <a:r>
              <a:rPr sz="1200" spc="-2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Journal</a:t>
            </a:r>
            <a:r>
              <a:rPr sz="1200" spc="-15" dirty="0">
                <a:latin typeface="Century Gothic"/>
                <a:cs typeface="Century Gothic"/>
              </a:rPr>
              <a:t> </a:t>
            </a:r>
            <a:r>
              <a:rPr sz="1200" spc="-310" dirty="0">
                <a:latin typeface="Century Gothic"/>
                <a:cs typeface="Century Gothic"/>
              </a:rPr>
              <a:t>of</a:t>
            </a:r>
            <a:r>
              <a:rPr sz="1200" dirty="0">
                <a:latin typeface="Century Gothic"/>
                <a:cs typeface="Century Gothic"/>
              </a:rPr>
              <a:t> Geophysical</a:t>
            </a:r>
            <a:r>
              <a:rPr sz="1200" spc="-4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Research:</a:t>
            </a:r>
            <a:r>
              <a:rPr sz="1200" spc="-40" dirty="0">
                <a:latin typeface="Century Gothic"/>
                <a:cs typeface="Century Gothic"/>
              </a:rPr>
              <a:t> </a:t>
            </a:r>
            <a:r>
              <a:rPr sz="1200" spc="-10" dirty="0">
                <a:latin typeface="Century Gothic"/>
                <a:cs typeface="Century Gothic"/>
              </a:rPr>
              <a:t>Atmospheres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514" y="1278635"/>
            <a:ext cx="4919345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100965" indent="-368300">
              <a:lnSpc>
                <a:spcPct val="100000"/>
              </a:lnSpc>
              <a:spcBef>
                <a:spcPts val="100"/>
              </a:spcBef>
              <a:buSzPct val="110000"/>
              <a:buFont typeface="Arial"/>
              <a:buChar char="•"/>
              <a:tabLst>
                <a:tab pos="381000" algn="l"/>
              </a:tabLst>
            </a:pPr>
            <a:r>
              <a:rPr sz="2000" dirty="0">
                <a:latin typeface="Century Gothic"/>
                <a:cs typeface="Century Gothic"/>
              </a:rPr>
              <a:t>Modeling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future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species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distributions </a:t>
            </a:r>
            <a:r>
              <a:rPr sz="2000" dirty="0">
                <a:latin typeface="Century Gothic"/>
                <a:cs typeface="Century Gothic"/>
              </a:rPr>
              <a:t>can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be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challenging.</a:t>
            </a:r>
            <a:endParaRPr sz="2000">
              <a:latin typeface="Century Gothic"/>
              <a:cs typeface="Century Gothic"/>
            </a:endParaRPr>
          </a:p>
          <a:p>
            <a:pPr marL="381000" marR="5080" indent="-368300">
              <a:lnSpc>
                <a:spcPct val="100000"/>
              </a:lnSpc>
              <a:spcBef>
                <a:spcPts val="815"/>
              </a:spcBef>
              <a:buSzPct val="110000"/>
              <a:buFont typeface="Arial"/>
              <a:buChar char="•"/>
              <a:tabLst>
                <a:tab pos="381000" algn="l"/>
              </a:tabLst>
            </a:pPr>
            <a:r>
              <a:rPr sz="2000" dirty="0">
                <a:latin typeface="Century Gothic"/>
                <a:cs typeface="Century Gothic"/>
              </a:rPr>
              <a:t>The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use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of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multiple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climate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models </a:t>
            </a:r>
            <a:r>
              <a:rPr sz="2000" dirty="0">
                <a:latin typeface="Century Gothic"/>
                <a:cs typeface="Century Gothic"/>
              </a:rPr>
              <a:t>and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downscaling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techniques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is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spc="-100" dirty="0">
                <a:latin typeface="Century Gothic"/>
                <a:cs typeface="Century Gothic"/>
              </a:rPr>
              <a:t>often </a:t>
            </a:r>
            <a:r>
              <a:rPr sz="2000" spc="-10" dirty="0">
                <a:latin typeface="Century Gothic"/>
                <a:cs typeface="Century Gothic"/>
              </a:rPr>
              <a:t>necessary.</a:t>
            </a:r>
            <a:endParaRPr sz="2000">
              <a:latin typeface="Century Gothic"/>
              <a:cs typeface="Century Gothic"/>
            </a:endParaRPr>
          </a:p>
          <a:p>
            <a:pPr marL="381000" marR="553085" indent="-368300">
              <a:lnSpc>
                <a:spcPct val="100000"/>
              </a:lnSpc>
              <a:spcBef>
                <a:spcPts val="790"/>
              </a:spcBef>
              <a:buSzPct val="110000"/>
              <a:buFont typeface="Arial"/>
              <a:buChar char="•"/>
              <a:tabLst>
                <a:tab pos="381000" algn="l"/>
              </a:tabLst>
            </a:pPr>
            <a:r>
              <a:rPr sz="2000" dirty="0">
                <a:latin typeface="Century Gothic"/>
                <a:cs typeface="Century Gothic"/>
              </a:rPr>
              <a:t>Uncertainties</a:t>
            </a:r>
            <a:r>
              <a:rPr sz="2000" spc="-6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across</a:t>
            </a:r>
            <a:r>
              <a:rPr sz="2000" spc="-6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models</a:t>
            </a:r>
            <a:r>
              <a:rPr sz="2000" spc="-60" dirty="0">
                <a:latin typeface="Century Gothic"/>
                <a:cs typeface="Century Gothic"/>
              </a:rPr>
              <a:t> </a:t>
            </a:r>
            <a:r>
              <a:rPr sz="2000" spc="-190" dirty="0">
                <a:latin typeface="Century Gothic"/>
                <a:cs typeface="Century Gothic"/>
              </a:rPr>
              <a:t>and </a:t>
            </a:r>
            <a:r>
              <a:rPr sz="2000" dirty="0">
                <a:latin typeface="Century Gothic"/>
                <a:cs typeface="Century Gothic"/>
              </a:rPr>
              <a:t>variables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can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propagate.</a:t>
            </a:r>
            <a:endParaRPr sz="2000">
              <a:latin typeface="Century Gothic"/>
              <a:cs typeface="Century Gothic"/>
            </a:endParaRPr>
          </a:p>
          <a:p>
            <a:pPr marL="381000" marR="611505" indent="-368300">
              <a:lnSpc>
                <a:spcPct val="100000"/>
              </a:lnSpc>
              <a:spcBef>
                <a:spcPts val="795"/>
              </a:spcBef>
              <a:buSzPct val="110000"/>
              <a:buFont typeface="Arial"/>
              <a:buChar char="•"/>
              <a:tabLst>
                <a:tab pos="381000" algn="l"/>
              </a:tabLst>
            </a:pPr>
            <a:r>
              <a:rPr sz="2000" dirty="0">
                <a:latin typeface="Century Gothic"/>
                <a:cs typeface="Century Gothic"/>
              </a:rPr>
              <a:t>See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previous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ARSET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training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on </a:t>
            </a:r>
            <a:r>
              <a:rPr sz="2000" dirty="0">
                <a:latin typeface="Century Gothic"/>
                <a:cs typeface="Century Gothic"/>
              </a:rPr>
              <a:t>Scenario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Modeling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(Part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2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25" dirty="0">
                <a:latin typeface="Century Gothic"/>
                <a:cs typeface="Century Gothic"/>
              </a:rPr>
              <a:t>in </a:t>
            </a:r>
            <a:r>
              <a:rPr sz="2000" dirty="0">
                <a:latin typeface="Century Gothic"/>
                <a:cs typeface="Century Gothic"/>
              </a:rPr>
              <a:t>particular)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for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more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information: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714" y="4657852"/>
            <a:ext cx="4638675" cy="12700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80365" marR="5080" indent="-368300">
              <a:lnSpc>
                <a:spcPts val="2400"/>
              </a:lnSpc>
              <a:spcBef>
                <a:spcPts val="38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  <a:hlinkClick r:id="rId4"/>
              </a:rPr>
              <a:t>"</a:t>
            </a:r>
            <a:r>
              <a:rPr sz="2200" dirty="0">
                <a:latin typeface="Arial"/>
                <a:cs typeface="Arial"/>
                <a:hlinkClick r:id="rId4"/>
              </a:rPr>
              <a:t>	</a:t>
            </a:r>
            <a:r>
              <a:rPr sz="20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https://appliedsciences.nasa.gov/</a:t>
            </a:r>
            <a:r>
              <a:rPr sz="2000" spc="-10" dirty="0">
                <a:solidFill>
                  <a:srgbClr val="136C9A"/>
                </a:solidFill>
                <a:latin typeface="Century Gothic"/>
                <a:cs typeface="Century Gothic"/>
                <a:hlinkClick r:id="rId4"/>
              </a:rPr>
              <a:t> </a:t>
            </a:r>
            <a:r>
              <a:rPr sz="20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join-</a:t>
            </a:r>
            <a:r>
              <a:rPr sz="20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mission/training/english/arset-</a:t>
            </a:r>
            <a:r>
              <a:rPr sz="2000" spc="-10" dirty="0">
                <a:solidFill>
                  <a:srgbClr val="136C9A"/>
                </a:solidFill>
                <a:latin typeface="Century Gothic"/>
                <a:cs typeface="Century Gothic"/>
                <a:hlinkClick r:id="rId4"/>
              </a:rPr>
              <a:t> </a:t>
            </a:r>
            <a:r>
              <a:rPr sz="20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introduction-remote-sensing-</a:t>
            </a:r>
            <a:r>
              <a:rPr sz="2000" spc="-10" dirty="0">
                <a:solidFill>
                  <a:srgbClr val="136C9A"/>
                </a:solidFill>
                <a:latin typeface="Century Gothic"/>
                <a:cs typeface="Century Gothic"/>
                <a:hlinkClick r:id="rId4"/>
              </a:rPr>
              <a:t> </a:t>
            </a:r>
            <a:r>
              <a:rPr sz="20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scenario-based-ecoforecasting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Climate</a:t>
            </a:r>
            <a:r>
              <a:rPr spc="-60" dirty="0"/>
              <a:t> </a:t>
            </a:r>
            <a:r>
              <a:rPr dirty="0"/>
              <a:t>Models</a:t>
            </a:r>
            <a:r>
              <a:rPr spc="-4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NASA</a:t>
            </a:r>
            <a:r>
              <a:rPr spc="-50" dirty="0"/>
              <a:t> </a:t>
            </a:r>
            <a:r>
              <a:rPr dirty="0"/>
              <a:t>Earth</a:t>
            </a:r>
            <a:r>
              <a:rPr spc="-55" dirty="0"/>
              <a:t> </a:t>
            </a:r>
            <a:r>
              <a:rPr dirty="0"/>
              <a:t>Exchange</a:t>
            </a:r>
            <a:r>
              <a:rPr spc="-60" dirty="0"/>
              <a:t> </a:t>
            </a:r>
            <a:r>
              <a:rPr spc="-10" dirty="0"/>
              <a:t>(NEX)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514" y="1280667"/>
            <a:ext cx="5577840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0365" marR="5080" indent="-368300">
              <a:lnSpc>
                <a:spcPts val="2590"/>
              </a:lnSpc>
              <a:spcBef>
                <a:spcPts val="225"/>
              </a:spcBef>
              <a:buFont typeface="Arial"/>
              <a:buChar char="•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Downscaled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Climate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Projections</a:t>
            </a:r>
            <a:r>
              <a:rPr sz="2200" spc="-60" dirty="0">
                <a:latin typeface="Century Gothic"/>
                <a:cs typeface="Century Gothic"/>
              </a:rPr>
              <a:t> </a:t>
            </a:r>
            <a:r>
              <a:rPr sz="2200" spc="-535" dirty="0">
                <a:latin typeface="Century Gothic"/>
                <a:cs typeface="Century Gothic"/>
              </a:rPr>
              <a:t>(NEX-</a:t>
            </a:r>
            <a:r>
              <a:rPr sz="2200" spc="-10" dirty="0">
                <a:latin typeface="Century Gothic"/>
                <a:cs typeface="Century Gothic"/>
              </a:rPr>
              <a:t> DCP30)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5613" y="1933067"/>
            <a:ext cx="5196840" cy="397573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Conterminous</a:t>
            </a:r>
            <a:r>
              <a:rPr sz="2200" spc="-6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United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States</a:t>
            </a:r>
            <a:endParaRPr sz="2200">
              <a:latin typeface="Century Gothic"/>
              <a:cs typeface="Century Gothic"/>
            </a:endParaRPr>
          </a:p>
          <a:p>
            <a:pPr marL="380365" marR="384810" indent="-368300">
              <a:lnSpc>
                <a:spcPts val="2620"/>
              </a:lnSpc>
              <a:spcBef>
                <a:spcPts val="56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Coupled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Model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Intercomparison </a:t>
            </a:r>
            <a:r>
              <a:rPr sz="2200" dirty="0">
                <a:latin typeface="Century Gothic"/>
                <a:cs typeface="Century Gothic"/>
              </a:rPr>
              <a:t>Project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Phase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5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(CMIP5)</a:t>
            </a:r>
            <a:endParaRPr sz="2200">
              <a:latin typeface="Century Gothic"/>
              <a:cs typeface="Century Gothic"/>
            </a:endParaRPr>
          </a:p>
          <a:p>
            <a:pPr marL="380365" marR="85725" indent="-368300">
              <a:lnSpc>
                <a:spcPts val="2590"/>
              </a:lnSpc>
              <a:spcBef>
                <a:spcPts val="495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Four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greenhouse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gas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emissions </a:t>
            </a:r>
            <a:r>
              <a:rPr sz="2200" dirty="0">
                <a:latin typeface="Century Gothic"/>
                <a:cs typeface="Century Gothic"/>
              </a:rPr>
              <a:t>scenarios</a:t>
            </a:r>
            <a:r>
              <a:rPr sz="2200" spc="-3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known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as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Representative </a:t>
            </a:r>
            <a:r>
              <a:rPr sz="2200" dirty="0">
                <a:latin typeface="Century Gothic"/>
                <a:cs typeface="Century Gothic"/>
              </a:rPr>
              <a:t>Concentration</a:t>
            </a:r>
            <a:r>
              <a:rPr sz="2200" spc="-9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Pathways</a:t>
            </a:r>
            <a:r>
              <a:rPr sz="2200" spc="-9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(RCPs)</a:t>
            </a:r>
            <a:endParaRPr sz="2200">
              <a:latin typeface="Century Gothic"/>
              <a:cs typeface="Century Gothic"/>
            </a:endParaRPr>
          </a:p>
          <a:p>
            <a:pPr marL="380365" marR="574040" indent="-368300">
              <a:lnSpc>
                <a:spcPts val="2590"/>
              </a:lnSpc>
              <a:spcBef>
                <a:spcPts val="530"/>
              </a:spcBef>
              <a:tabLst>
                <a:tab pos="3803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dirty="0">
                <a:latin typeface="Century Gothic"/>
                <a:cs typeface="Century Gothic"/>
              </a:rPr>
              <a:t>Projections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from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33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models</a:t>
            </a:r>
            <a:r>
              <a:rPr sz="2200" spc="-45" dirty="0">
                <a:latin typeface="Century Gothic"/>
                <a:cs typeface="Century Gothic"/>
              </a:rPr>
              <a:t> </a:t>
            </a:r>
            <a:r>
              <a:rPr sz="2200" spc="-1260" dirty="0">
                <a:latin typeface="Century Gothic"/>
                <a:cs typeface="Century Gothic"/>
              </a:rPr>
              <a:t>and</a:t>
            </a:r>
            <a:r>
              <a:rPr sz="2200" dirty="0">
                <a:latin typeface="Century Gothic"/>
                <a:cs typeface="Century Gothic"/>
              </a:rPr>
              <a:t> ensemble</a:t>
            </a:r>
            <a:r>
              <a:rPr sz="2200" spc="-5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statistics</a:t>
            </a:r>
            <a:endParaRPr sz="2200">
              <a:latin typeface="Century Gothic"/>
              <a:cs typeface="Century Gothic"/>
            </a:endParaRPr>
          </a:p>
          <a:p>
            <a:pPr marL="381000" marR="5080" indent="-368935">
              <a:lnSpc>
                <a:spcPct val="98600"/>
              </a:lnSpc>
              <a:spcBef>
                <a:spcPts val="420"/>
              </a:spcBef>
              <a:tabLst>
                <a:tab pos="381000" algn="l"/>
              </a:tabLst>
            </a:pPr>
            <a:r>
              <a:rPr sz="2200" spc="390" dirty="0">
                <a:latin typeface="Arial"/>
                <a:cs typeface="Arial"/>
                <a:hlinkClick r:id="rId2"/>
              </a:rPr>
              <a:t>"</a:t>
            </a:r>
            <a:r>
              <a:rPr sz="2200" dirty="0">
                <a:latin typeface="Arial"/>
                <a:cs typeface="Arial"/>
                <a:hlinkClick r:id="rId2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https://www.nccs.nasa.gov/service</a:t>
            </a:r>
            <a:r>
              <a:rPr sz="2200" spc="-10" dirty="0">
                <a:solidFill>
                  <a:srgbClr val="136C9A"/>
                </a:solidFill>
                <a:latin typeface="Century Gothic"/>
                <a:cs typeface="Century Gothic"/>
                <a:hlinkClick r:id="rId2"/>
              </a:rPr>
              <a:t>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s/data-collections/land-based-</a:t>
            </a:r>
            <a:r>
              <a:rPr sz="2200" spc="-10" dirty="0">
                <a:solidFill>
                  <a:srgbClr val="136C9A"/>
                </a:solidFill>
                <a:latin typeface="Century Gothic"/>
                <a:cs typeface="Century Gothic"/>
                <a:hlinkClick r:id="rId2"/>
              </a:rPr>
              <a:t>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products/nex-</a:t>
            </a:r>
            <a:r>
              <a:rPr sz="2200" u="sng" spc="-2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2"/>
              </a:rPr>
              <a:t>dcp30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4635" y="1424752"/>
            <a:ext cx="5624476" cy="33793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03020" y="4835652"/>
            <a:ext cx="53543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The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NEX-</a:t>
            </a:r>
            <a:r>
              <a:rPr sz="1400" dirty="0">
                <a:latin typeface="Century Gothic"/>
                <a:cs typeface="Century Gothic"/>
              </a:rPr>
              <a:t>DCP30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predicted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monthly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mean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of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the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daily </a:t>
            </a:r>
            <a:r>
              <a:rPr sz="1400" dirty="0">
                <a:latin typeface="Century Gothic"/>
                <a:cs typeface="Century Gothic"/>
              </a:rPr>
              <a:t>maximum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near-</a:t>
            </a:r>
            <a:r>
              <a:rPr sz="1400" dirty="0">
                <a:latin typeface="Century Gothic"/>
                <a:cs typeface="Century Gothic"/>
              </a:rPr>
              <a:t>surface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air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temperature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for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July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2100, </a:t>
            </a:r>
            <a:r>
              <a:rPr sz="1400" dirty="0">
                <a:latin typeface="Century Gothic"/>
                <a:cs typeface="Century Gothic"/>
              </a:rPr>
              <a:t>downscaled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to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800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meters.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The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image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data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is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based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on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spc="-25" dirty="0">
                <a:latin typeface="Century Gothic"/>
                <a:cs typeface="Century Gothic"/>
              </a:rPr>
              <a:t>the </a:t>
            </a:r>
            <a:r>
              <a:rPr sz="1400" dirty="0">
                <a:latin typeface="Century Gothic"/>
                <a:cs typeface="Century Gothic"/>
              </a:rPr>
              <a:t>Representative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Concentration</a:t>
            </a:r>
            <a:r>
              <a:rPr sz="1400" spc="-5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Pathway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scenario</a:t>
            </a:r>
            <a:r>
              <a:rPr sz="1400" spc="-5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8.5</a:t>
            </a:r>
            <a:r>
              <a:rPr sz="1400" spc="-50" dirty="0">
                <a:latin typeface="Century Gothic"/>
                <a:cs typeface="Century Gothic"/>
              </a:rPr>
              <a:t> </a:t>
            </a:r>
            <a:r>
              <a:rPr sz="1400" spc="-285" dirty="0">
                <a:latin typeface="Century Gothic"/>
                <a:cs typeface="Century Gothic"/>
              </a:rPr>
              <a:t>(RCP8.5).</a:t>
            </a:r>
            <a:r>
              <a:rPr sz="1400" dirty="0">
                <a:latin typeface="Century Gothic"/>
                <a:cs typeface="Century Gothic"/>
              </a:rPr>
              <a:t> Image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Credit: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u="sng" spc="-25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4"/>
              </a:rPr>
              <a:t>NEX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33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2761" y="5466588"/>
            <a:ext cx="35452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entury Gothic"/>
                <a:cs typeface="Century Gothic"/>
              </a:rPr>
              <a:t>Occurrence</a:t>
            </a:r>
            <a:r>
              <a:rPr sz="3200" spc="-130" dirty="0">
                <a:latin typeface="Century Gothic"/>
                <a:cs typeface="Century Gothic"/>
              </a:rPr>
              <a:t> </a:t>
            </a:r>
            <a:r>
              <a:rPr sz="3200" spc="-20" dirty="0">
                <a:latin typeface="Century Gothic"/>
                <a:cs typeface="Century Gothic"/>
              </a:rPr>
              <a:t>Data</a:t>
            </a:r>
            <a:endParaRPr sz="3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ARSET </a:t>
            </a:r>
            <a:r>
              <a:rPr spc="-10" dirty="0"/>
              <a:t>Contacts</a:t>
            </a:r>
            <a:r>
              <a:rPr lang="en-US" spc="-10" dirty="0"/>
              <a:t> for this training content</a:t>
            </a:r>
            <a:endParaRPr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74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354965" algn="l"/>
              </a:tabLst>
            </a:pPr>
            <a:r>
              <a:rPr spc="-10" dirty="0"/>
              <a:t>Trainers:</a:t>
            </a:r>
          </a:p>
          <a:p>
            <a:pPr marL="469265">
              <a:lnSpc>
                <a:spcPct val="100000"/>
              </a:lnSpc>
              <a:spcBef>
                <a:spcPts val="955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Juan</a:t>
            </a:r>
            <a:r>
              <a:rPr spc="-10" dirty="0">
                <a:solidFill>
                  <a:srgbClr val="0C0C0C"/>
                </a:solidFill>
              </a:rPr>
              <a:t> Torres-</a:t>
            </a:r>
            <a:r>
              <a:rPr dirty="0">
                <a:solidFill>
                  <a:srgbClr val="0C0C0C"/>
                </a:solidFill>
              </a:rPr>
              <a:t>Pérez: </a:t>
            </a:r>
            <a:r>
              <a:rPr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2"/>
              </a:rPr>
              <a:t>juan.l.torresperez@nasa.gov</a:t>
            </a:r>
          </a:p>
          <a:p>
            <a:pPr marL="469900">
              <a:lnSpc>
                <a:spcPct val="100000"/>
              </a:lnSpc>
              <a:spcBef>
                <a:spcPts val="965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Amber</a:t>
            </a:r>
            <a:r>
              <a:rPr spc="-45" dirty="0">
                <a:solidFill>
                  <a:srgbClr val="0C0C0C"/>
                </a:solidFill>
              </a:rPr>
              <a:t> </a:t>
            </a:r>
            <a:r>
              <a:rPr dirty="0">
                <a:solidFill>
                  <a:srgbClr val="0C0C0C"/>
                </a:solidFill>
              </a:rPr>
              <a:t>McCullum:</a:t>
            </a:r>
            <a:r>
              <a:rPr spc="-40" dirty="0">
                <a:solidFill>
                  <a:srgbClr val="0C0C0C"/>
                </a:solidFill>
              </a:rPr>
              <a:t> </a:t>
            </a:r>
            <a:r>
              <a:rPr u="sng" spc="-8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3"/>
              </a:rPr>
              <a:t>amberjean.mccullum@nasa.gov</a:t>
            </a:r>
          </a:p>
          <a:p>
            <a:pPr marL="469900">
              <a:lnSpc>
                <a:spcPct val="100000"/>
              </a:lnSpc>
              <a:spcBef>
                <a:spcPts val="1080"/>
              </a:spcBef>
              <a:tabLst>
                <a:tab pos="812165" algn="l"/>
              </a:tabLst>
            </a:pPr>
            <a:r>
              <a:rPr spc="390" dirty="0">
                <a:latin typeface="Arial"/>
                <a:cs typeface="Arial"/>
              </a:rPr>
              <a:t>"</a:t>
            </a:r>
            <a:r>
              <a:rPr dirty="0">
                <a:latin typeface="Arial"/>
                <a:cs typeface="Arial"/>
              </a:rPr>
              <a:t>	</a:t>
            </a:r>
            <a:r>
              <a:rPr dirty="0">
                <a:solidFill>
                  <a:srgbClr val="0C0C0C"/>
                </a:solidFill>
              </a:rPr>
              <a:t>Zach</a:t>
            </a:r>
            <a:r>
              <a:rPr spc="-45" dirty="0">
                <a:solidFill>
                  <a:srgbClr val="0C0C0C"/>
                </a:solidFill>
              </a:rPr>
              <a:t> </a:t>
            </a:r>
            <a:r>
              <a:rPr dirty="0">
                <a:solidFill>
                  <a:srgbClr val="0C0C0C"/>
                </a:solidFill>
              </a:rPr>
              <a:t>Bengtsson:</a:t>
            </a:r>
            <a:r>
              <a:rPr spc="-40" dirty="0">
                <a:solidFill>
                  <a:srgbClr val="0C0C0C"/>
                </a:solidFill>
              </a:rPr>
              <a:t> </a:t>
            </a:r>
            <a:r>
              <a:rPr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hlinkClick r:id="rId4"/>
              </a:rPr>
              <a:t>bengtsson@baeri.org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5664" y="3417417"/>
            <a:ext cx="11139170" cy="21990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60"/>
              </a:spcBef>
              <a:buFont typeface="Arial"/>
              <a:buChar char="•"/>
              <a:tabLst>
                <a:tab pos="354965" algn="l"/>
              </a:tabLst>
            </a:pPr>
            <a:r>
              <a:rPr sz="2200" dirty="0">
                <a:latin typeface="Century Gothic"/>
                <a:cs typeface="Century Gothic"/>
              </a:rPr>
              <a:t>Training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Webpage:</a:t>
            </a:r>
            <a:endParaRPr sz="2200">
              <a:latin typeface="Century Gothic"/>
              <a:cs typeface="Century Gothic"/>
            </a:endParaRPr>
          </a:p>
          <a:p>
            <a:pPr marL="812800" marR="5080" indent="-343535">
              <a:lnSpc>
                <a:spcPts val="2620"/>
              </a:lnSpc>
              <a:spcBef>
                <a:spcPts val="1060"/>
              </a:spcBef>
              <a:tabLst>
                <a:tab pos="812165" algn="l"/>
              </a:tabLst>
            </a:pPr>
            <a:r>
              <a:rPr sz="2200" spc="390" dirty="0">
                <a:latin typeface="Arial"/>
                <a:cs typeface="Arial"/>
                <a:hlinkClick r:id="rId5"/>
              </a:rPr>
              <a:t>"</a:t>
            </a:r>
            <a:r>
              <a:rPr sz="2200" dirty="0">
                <a:latin typeface="Arial"/>
                <a:cs typeface="Arial"/>
                <a:hlinkClick r:id="rId5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https://appliedsciences.nasa.gov/join-mission/training/english/arset-</a:t>
            </a:r>
            <a:r>
              <a:rPr sz="2200" u="sng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species-</a:t>
            </a:r>
            <a:r>
              <a:rPr sz="2200" spc="50" dirty="0">
                <a:solidFill>
                  <a:srgbClr val="136C9A"/>
                </a:solidFill>
                <a:latin typeface="Century Gothic"/>
                <a:cs typeface="Century Gothic"/>
                <a:hlinkClick r:id="rId5"/>
              </a:rPr>
              <a:t>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5"/>
              </a:rPr>
              <a:t>distribution-modeling-remote-sensing</a:t>
            </a:r>
            <a:endParaRPr sz="2200">
              <a:latin typeface="Century Gothic"/>
              <a:cs typeface="Century Gothic"/>
            </a:endParaRPr>
          </a:p>
          <a:p>
            <a:pPr marL="355600" indent="-3429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pos="355600" algn="l"/>
              </a:tabLst>
            </a:pPr>
            <a:r>
              <a:rPr sz="2200" dirty="0">
                <a:solidFill>
                  <a:srgbClr val="0C0C0C"/>
                </a:solidFill>
                <a:latin typeface="Century Gothic"/>
                <a:cs typeface="Century Gothic"/>
              </a:rPr>
              <a:t>ARSET</a:t>
            </a:r>
            <a:r>
              <a:rPr sz="2200" spc="-35" dirty="0">
                <a:solidFill>
                  <a:srgbClr val="0C0C0C"/>
                </a:solidFill>
                <a:latin typeface="Century Gothic"/>
                <a:cs typeface="Century Gothic"/>
              </a:rPr>
              <a:t> </a:t>
            </a:r>
            <a:r>
              <a:rPr sz="2200" spc="-10" dirty="0">
                <a:solidFill>
                  <a:srgbClr val="0C0C0C"/>
                </a:solidFill>
                <a:latin typeface="Century Gothic"/>
                <a:cs typeface="Century Gothic"/>
              </a:rPr>
              <a:t>Website:</a:t>
            </a:r>
            <a:endParaRPr sz="220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  <a:tabLst>
                <a:tab pos="812165" algn="l"/>
              </a:tabLst>
            </a:pPr>
            <a:r>
              <a:rPr sz="2200" spc="390" dirty="0">
                <a:latin typeface="Arial"/>
                <a:cs typeface="Arial"/>
                <a:hlinkClick r:id="rId6"/>
              </a:rPr>
              <a:t>"</a:t>
            </a:r>
            <a:r>
              <a:rPr sz="2200" dirty="0">
                <a:latin typeface="Arial"/>
                <a:cs typeface="Arial"/>
                <a:hlinkClick r:id="rId6"/>
              </a:rPr>
              <a:t>	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6"/>
              </a:rPr>
              <a:t>https://appliedsciences.nasa.gov/what-we-do/capacity-building/arset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2388" y="1521358"/>
            <a:ext cx="2593340" cy="7054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25"/>
              </a:spcBef>
            </a:pPr>
            <a:r>
              <a:rPr sz="2200" dirty="0">
                <a:latin typeface="Century Gothic"/>
                <a:cs typeface="Century Gothic"/>
              </a:rPr>
              <a:t>Follow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us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on</a:t>
            </a:r>
            <a:r>
              <a:rPr sz="2200" spc="-1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Twitter </a:t>
            </a:r>
            <a:r>
              <a:rPr sz="2200" u="sng" spc="-10" dirty="0">
                <a:solidFill>
                  <a:srgbClr val="136C9A"/>
                </a:solidFill>
                <a:uFill>
                  <a:solidFill>
                    <a:srgbClr val="136C9A"/>
                  </a:solidFill>
                </a:uFill>
                <a:latin typeface="Century Gothic"/>
                <a:cs typeface="Century Gothic"/>
                <a:hlinkClick r:id="rId7"/>
              </a:rPr>
              <a:t>@NASAARSET</a:t>
            </a:r>
            <a:endParaRPr sz="2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F7E9-345A-D2CC-A54B-D4A34CCE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90" y="338835"/>
            <a:ext cx="10360660" cy="430887"/>
          </a:xfrm>
        </p:spPr>
        <p:txBody>
          <a:bodyPr/>
          <a:lstStyle/>
          <a:p>
            <a:r>
              <a:rPr lang="en-US" dirty="0"/>
              <a:t>”Species”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3FF8C-6910-AAA5-8316-DF243781A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664" y="1055217"/>
            <a:ext cx="11130536" cy="773583"/>
          </a:xfrm>
        </p:spPr>
        <p:txBody>
          <a:bodyPr/>
          <a:lstStyle/>
          <a:p>
            <a:r>
              <a:rPr lang="en-US" dirty="0"/>
              <a:t>For the techniques we are learning, we are learning “species” does not have to mean species (living organism).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76A8E04-E1F8-0C56-E466-E4A6812EF699}"/>
              </a:ext>
            </a:extLst>
          </p:cNvPr>
          <p:cNvSpPr txBox="1">
            <a:spLocks/>
          </p:cNvSpPr>
          <p:nvPr/>
        </p:nvSpPr>
        <p:spPr>
          <a:xfrm>
            <a:off x="1711150" y="2901282"/>
            <a:ext cx="2819400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Presence (0/1) observations of </a:t>
            </a:r>
            <a:r>
              <a:rPr lang="en-US" b="1" dirty="0"/>
              <a:t>something</a:t>
            </a:r>
            <a:r>
              <a:rPr lang="en-US" dirty="0"/>
              <a:t> with location and time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F66928-1E62-C17E-B1B9-8CCCEB0BD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050" y="1827727"/>
            <a:ext cx="5427663" cy="45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DE5A0C2-54EE-181F-13F8-84C73E1BB85A}"/>
              </a:ext>
            </a:extLst>
          </p:cNvPr>
          <p:cNvSpPr txBox="1">
            <a:spLocks/>
          </p:cNvSpPr>
          <p:nvPr/>
        </p:nvSpPr>
        <p:spPr>
          <a:xfrm>
            <a:off x="1711150" y="4572000"/>
            <a:ext cx="281940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200" b="0" i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Density, count, value observations also work</a:t>
            </a:r>
          </a:p>
        </p:txBody>
      </p:sp>
    </p:spTree>
    <p:extLst>
      <p:ext uri="{BB962C8B-B14F-4D97-AF65-F5344CB8AC3E}">
        <p14:creationId xmlns:p14="http://schemas.microsoft.com/office/powerpoint/2010/main" val="218810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Environmental</a:t>
            </a:r>
            <a:r>
              <a:rPr spc="-145" dirty="0"/>
              <a:t> </a:t>
            </a:r>
            <a:r>
              <a:rPr spc="-10" dirty="0"/>
              <a:t>Variables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44004" y="873126"/>
            <a:ext cx="6283960" cy="5344795"/>
            <a:chOff x="3044004" y="873126"/>
            <a:chExt cx="6283960" cy="5344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4004" y="994810"/>
              <a:ext cx="6120012" cy="52228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72200" y="901701"/>
              <a:ext cx="3127375" cy="2336800"/>
            </a:xfrm>
            <a:custGeom>
              <a:avLst/>
              <a:gdLst/>
              <a:ahLst/>
              <a:cxnLst/>
              <a:rect l="l" t="t" r="r" b="b"/>
              <a:pathLst>
                <a:path w="3127375" h="2336800">
                  <a:moveTo>
                    <a:pt x="0" y="2336800"/>
                  </a:moveTo>
                  <a:lnTo>
                    <a:pt x="3126778" y="2336800"/>
                  </a:lnTo>
                  <a:lnTo>
                    <a:pt x="3126778" y="0"/>
                  </a:lnTo>
                  <a:lnTo>
                    <a:pt x="0" y="0"/>
                  </a:lnTo>
                  <a:lnTo>
                    <a:pt x="0" y="2336800"/>
                  </a:lnTo>
                  <a:close/>
                </a:path>
              </a:pathLst>
            </a:custGeom>
            <a:ln w="571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13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Climate</a:t>
            </a:r>
            <a:r>
              <a:rPr spc="-90" dirty="0"/>
              <a:t> </a:t>
            </a:r>
            <a:r>
              <a:rPr spc="-10" dirty="0"/>
              <a:t>Variables</a:t>
            </a:r>
            <a:r>
              <a:rPr lang="en-US" spc="-10" dirty="0"/>
              <a:t> – this is a science step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666" y="1280667"/>
            <a:ext cx="9320134" cy="411715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1308100">
              <a:lnSpc>
                <a:spcPts val="2590"/>
              </a:lnSpc>
              <a:spcBef>
                <a:spcPts val="225"/>
              </a:spcBef>
              <a:tabLst>
                <a:tab pos="381000" algn="l"/>
              </a:tabLst>
            </a:pPr>
            <a:r>
              <a:rPr lang="en-US" sz="2200" b="1" dirty="0">
                <a:latin typeface="Century Gothic"/>
                <a:cs typeface="Century Gothic"/>
              </a:rPr>
              <a:t>What are th</a:t>
            </a:r>
            <a:r>
              <a:rPr sz="2200" b="1" dirty="0">
                <a:latin typeface="Century Gothic"/>
                <a:cs typeface="Century Gothic"/>
              </a:rPr>
              <a:t>e</a:t>
            </a:r>
            <a:r>
              <a:rPr sz="2200" b="1" spc="-25" dirty="0">
                <a:latin typeface="Century Gothic"/>
                <a:cs typeface="Century Gothic"/>
              </a:rPr>
              <a:t> </a:t>
            </a:r>
            <a:r>
              <a:rPr sz="2200" b="1" dirty="0">
                <a:latin typeface="Century Gothic"/>
                <a:cs typeface="Century Gothic"/>
              </a:rPr>
              <a:t>drivers</a:t>
            </a:r>
            <a:r>
              <a:rPr sz="2200" b="1" spc="-20" dirty="0">
                <a:latin typeface="Century Gothic"/>
                <a:cs typeface="Century Gothic"/>
              </a:rPr>
              <a:t> </a:t>
            </a:r>
            <a:r>
              <a:rPr sz="2200" b="1" dirty="0">
                <a:latin typeface="Century Gothic"/>
                <a:cs typeface="Century Gothic"/>
              </a:rPr>
              <a:t>of</a:t>
            </a:r>
            <a:r>
              <a:rPr sz="2200" b="1" spc="-15" dirty="0">
                <a:latin typeface="Century Gothic"/>
                <a:cs typeface="Century Gothic"/>
              </a:rPr>
              <a:t> </a:t>
            </a:r>
            <a:r>
              <a:rPr sz="2200" b="1" spc="-95" dirty="0">
                <a:latin typeface="Century Gothic"/>
                <a:cs typeface="Century Gothic"/>
              </a:rPr>
              <a:t>ecological </a:t>
            </a:r>
            <a:r>
              <a:rPr sz="2200" b="1" spc="-10" dirty="0">
                <a:latin typeface="Century Gothic"/>
                <a:cs typeface="Century Gothic"/>
              </a:rPr>
              <a:t>processes</a:t>
            </a:r>
            <a:r>
              <a:rPr lang="en-US" sz="2200" b="1" spc="-10" dirty="0">
                <a:latin typeface="Century Gothic"/>
                <a:cs typeface="Century Gothic"/>
              </a:rPr>
              <a:t>?</a:t>
            </a:r>
            <a:endParaRPr lang="en-US" sz="2200" b="1" dirty="0">
              <a:latin typeface="Century Gothic"/>
              <a:cs typeface="Century Gothic"/>
            </a:endParaRPr>
          </a:p>
          <a:p>
            <a:pPr marL="355600" marR="1308100" lvl="8" indent="-342900">
              <a:lnSpc>
                <a:spcPts val="2590"/>
              </a:lnSpc>
              <a:spcBef>
                <a:spcPts val="225"/>
              </a:spcBef>
              <a:buFont typeface="Wingdings" pitchFamily="2" charset="2"/>
              <a:buChar char="Ø"/>
              <a:tabLst>
                <a:tab pos="381000" algn="l"/>
              </a:tabLst>
            </a:pPr>
            <a:r>
              <a:rPr sz="2200" spc="-10" dirty="0">
                <a:latin typeface="Century Gothic"/>
                <a:cs typeface="Century Gothic"/>
              </a:rPr>
              <a:t>Temperature</a:t>
            </a:r>
            <a:endParaRPr lang="en-US" sz="2200" spc="-10" dirty="0">
              <a:latin typeface="Century Gothic"/>
              <a:cs typeface="Century Gothic"/>
            </a:endParaRPr>
          </a:p>
          <a:p>
            <a:pPr marL="355600" marR="1308100" lvl="8" indent="-342900">
              <a:lnSpc>
                <a:spcPts val="2590"/>
              </a:lnSpc>
              <a:spcBef>
                <a:spcPts val="225"/>
              </a:spcBef>
              <a:buFont typeface="Wingdings" pitchFamily="2" charset="2"/>
              <a:buChar char="Ø"/>
              <a:tabLst>
                <a:tab pos="381000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Salinity</a:t>
            </a:r>
          </a:p>
          <a:p>
            <a:pPr marL="355600" marR="1308100" lvl="8" indent="-342900">
              <a:lnSpc>
                <a:spcPts val="2590"/>
              </a:lnSpc>
              <a:spcBef>
                <a:spcPts val="225"/>
              </a:spcBef>
              <a:buFont typeface="Wingdings" pitchFamily="2" charset="2"/>
              <a:buChar char="Ø"/>
              <a:tabLst>
                <a:tab pos="381000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Bathymetry</a:t>
            </a:r>
          </a:p>
          <a:p>
            <a:pPr marL="355600" marR="1308100" lvl="8" indent="-342900">
              <a:lnSpc>
                <a:spcPts val="2590"/>
              </a:lnSpc>
              <a:spcBef>
                <a:spcPts val="225"/>
              </a:spcBef>
              <a:buFont typeface="Wingdings" pitchFamily="2" charset="2"/>
              <a:buChar char="Ø"/>
              <a:tabLst>
                <a:tab pos="381000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Eddies</a:t>
            </a:r>
          </a:p>
          <a:p>
            <a:pPr marL="355600" marR="1308100" lvl="8" indent="-342900">
              <a:lnSpc>
                <a:spcPts val="2590"/>
              </a:lnSpc>
              <a:spcBef>
                <a:spcPts val="225"/>
              </a:spcBef>
              <a:buFont typeface="Wingdings" pitchFamily="2" charset="2"/>
              <a:buChar char="Ø"/>
              <a:tabLst>
                <a:tab pos="381000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Phytoplankton</a:t>
            </a:r>
          </a:p>
          <a:p>
            <a:pPr marL="355600" marR="1308100" lvl="8" indent="-342900">
              <a:lnSpc>
                <a:spcPts val="2590"/>
              </a:lnSpc>
              <a:spcBef>
                <a:spcPts val="225"/>
              </a:spcBef>
              <a:buFont typeface="Wingdings" pitchFamily="2" charset="2"/>
              <a:buChar char="Ø"/>
              <a:tabLst>
                <a:tab pos="381000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Upwelling zone</a:t>
            </a:r>
          </a:p>
          <a:p>
            <a:pPr marL="355600" marR="1308100" lvl="8" indent="-342900">
              <a:lnSpc>
                <a:spcPts val="2590"/>
              </a:lnSpc>
              <a:spcBef>
                <a:spcPts val="225"/>
              </a:spcBef>
              <a:buFont typeface="Wingdings" pitchFamily="2" charset="2"/>
              <a:buChar char="Ø"/>
              <a:tabLst>
                <a:tab pos="381000" algn="l"/>
              </a:tabLst>
            </a:pPr>
            <a:r>
              <a:rPr lang="en-US" sz="2200" spc="-10" dirty="0">
                <a:latin typeface="Century Gothic"/>
                <a:cs typeface="Century Gothic"/>
              </a:rPr>
              <a:t>….</a:t>
            </a:r>
          </a:p>
          <a:p>
            <a:pPr marL="355600" marR="1308100" lvl="8" indent="-342900">
              <a:lnSpc>
                <a:spcPts val="2590"/>
              </a:lnSpc>
              <a:spcBef>
                <a:spcPts val="225"/>
              </a:spcBef>
              <a:buFont typeface="Wingdings" pitchFamily="2" charset="2"/>
              <a:buChar char="Ø"/>
              <a:tabLst>
                <a:tab pos="381000" algn="l"/>
              </a:tabLst>
            </a:pPr>
            <a:endParaRPr lang="en-US" sz="2200" spc="-10" dirty="0">
              <a:latin typeface="Century Gothic"/>
              <a:cs typeface="Century Gothic"/>
            </a:endParaRPr>
          </a:p>
          <a:p>
            <a:pPr marL="12065" marR="5080">
              <a:lnSpc>
                <a:spcPct val="100000"/>
              </a:lnSpc>
              <a:spcBef>
                <a:spcPts val="765"/>
              </a:spcBef>
              <a:tabLst>
                <a:tab pos="380365" algn="l"/>
              </a:tabLst>
            </a:pPr>
            <a:r>
              <a:rPr sz="2200" b="1" dirty="0">
                <a:latin typeface="Century Gothic"/>
                <a:cs typeface="Century Gothic"/>
              </a:rPr>
              <a:t>Scenario</a:t>
            </a:r>
            <a:r>
              <a:rPr sz="2200" b="1" spc="-40" dirty="0">
                <a:latin typeface="Century Gothic"/>
                <a:cs typeface="Century Gothic"/>
              </a:rPr>
              <a:t> </a:t>
            </a:r>
            <a:r>
              <a:rPr lang="en-US" sz="2200" b="1" spc="-40" dirty="0">
                <a:latin typeface="Century Gothic"/>
                <a:cs typeface="Century Gothic"/>
              </a:rPr>
              <a:t>m</a:t>
            </a:r>
            <a:r>
              <a:rPr sz="2200" b="1" dirty="0">
                <a:latin typeface="Century Gothic"/>
                <a:cs typeface="Century Gothic"/>
              </a:rPr>
              <a:t>odeling</a:t>
            </a:r>
            <a:endParaRPr lang="en-US" sz="2200" b="1" dirty="0">
              <a:latin typeface="Century Gothic"/>
              <a:cs typeface="Century Gothic"/>
            </a:endParaRPr>
          </a:p>
          <a:p>
            <a:pPr marL="354965" marR="5080" indent="-342900">
              <a:lnSpc>
                <a:spcPct val="100000"/>
              </a:lnSpc>
              <a:spcBef>
                <a:spcPts val="765"/>
              </a:spcBef>
              <a:buFont typeface="Wingdings" pitchFamily="2" charset="2"/>
              <a:buChar char="Ø"/>
              <a:tabLst>
                <a:tab pos="380365" algn="l"/>
              </a:tabLst>
            </a:pPr>
            <a:r>
              <a:rPr sz="2200" dirty="0">
                <a:latin typeface="Century Gothic"/>
                <a:cs typeface="Century Gothic"/>
              </a:rPr>
              <a:t>Use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of</a:t>
            </a:r>
            <a:r>
              <a:rPr sz="2200" spc="-40" dirty="0">
                <a:latin typeface="Century Gothic"/>
                <a:cs typeface="Century Gothic"/>
              </a:rPr>
              <a:t> </a:t>
            </a:r>
            <a:r>
              <a:rPr sz="2200" spc="-100" dirty="0">
                <a:latin typeface="Century Gothic"/>
                <a:cs typeface="Century Gothic"/>
              </a:rPr>
              <a:t>climate </a:t>
            </a:r>
            <a:r>
              <a:rPr sz="2200" dirty="0">
                <a:latin typeface="Century Gothic"/>
                <a:cs typeface="Century Gothic"/>
              </a:rPr>
              <a:t>change</a:t>
            </a:r>
            <a:r>
              <a:rPr sz="2200" spc="-3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models</a:t>
            </a:r>
            <a:r>
              <a:rPr sz="2200" spc="-20" dirty="0">
                <a:latin typeface="Century Gothic"/>
                <a:cs typeface="Century Gothic"/>
              </a:rPr>
              <a:t> </a:t>
            </a:r>
            <a:r>
              <a:rPr sz="2200" dirty="0">
                <a:latin typeface="Century Gothic"/>
                <a:cs typeface="Century Gothic"/>
              </a:rPr>
              <a:t>for</a:t>
            </a:r>
            <a:r>
              <a:rPr sz="2200" spc="-2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predicting </a:t>
            </a:r>
            <a:r>
              <a:rPr sz="2200" dirty="0">
                <a:latin typeface="Century Gothic"/>
                <a:cs typeface="Century Gothic"/>
              </a:rPr>
              <a:t>future</a:t>
            </a:r>
            <a:r>
              <a:rPr sz="2200" spc="-55" dirty="0">
                <a:latin typeface="Century Gothic"/>
                <a:cs typeface="Century Gothic"/>
              </a:rPr>
              <a:t> </a:t>
            </a:r>
            <a:r>
              <a:rPr sz="2200" spc="-10" dirty="0">
                <a:latin typeface="Century Gothic"/>
                <a:cs typeface="Century Gothic"/>
              </a:rPr>
              <a:t>habitat</a:t>
            </a:r>
            <a:endParaRPr sz="22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001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Marine </a:t>
            </a:r>
            <a:r>
              <a:rPr dirty="0"/>
              <a:t>Climate</a:t>
            </a:r>
            <a:r>
              <a:rPr spc="-90" dirty="0"/>
              <a:t> </a:t>
            </a:r>
            <a:r>
              <a:rPr spc="-10" dirty="0"/>
              <a:t>Variables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29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490" y="990600"/>
            <a:ext cx="6887510" cy="4664610"/>
          </a:xfrm>
          <a:prstGeom prst="rect">
            <a:avLst/>
          </a:prstGeom>
          <a:ln w="50800">
            <a:noFill/>
          </a:ln>
        </p:spPr>
        <p:txBody>
          <a:bodyPr vert="horz" wrap="square" lIns="0" tIns="28575" rIns="0" bIns="0" rtlCol="0">
            <a:spAutoFit/>
          </a:bodyPr>
          <a:lstStyle/>
          <a:p>
            <a:pPr marL="296863" marR="1308100" indent="-284163">
              <a:lnSpc>
                <a:spcPts val="2590"/>
              </a:lnSpc>
              <a:spcBef>
                <a:spcPts val="225"/>
              </a:spcBef>
              <a:tabLst>
                <a:tab pos="381000" algn="l"/>
              </a:tabLst>
            </a:pPr>
            <a:endParaRPr lang="en-US" sz="3200" b="1" dirty="0">
              <a:latin typeface="Century Gothic"/>
              <a:cs typeface="Century Gothic"/>
            </a:endParaRPr>
          </a:p>
          <a:p>
            <a:pPr marL="296863" marR="1308100" indent="-284163">
              <a:lnSpc>
                <a:spcPts val="2590"/>
              </a:lnSpc>
              <a:spcBef>
                <a:spcPts val="225"/>
              </a:spcBef>
              <a:tabLst>
                <a:tab pos="381000" algn="l"/>
              </a:tabLst>
            </a:pPr>
            <a:r>
              <a:rPr lang="en-US" sz="3200" b="1" dirty="0">
                <a:latin typeface="Century Gothic"/>
                <a:cs typeface="Century Gothic"/>
              </a:rPr>
              <a:t>For the hack2week</a:t>
            </a:r>
          </a:p>
          <a:p>
            <a:pPr marL="296863" marR="1308100" lvl="8" indent="-284163">
              <a:lnSpc>
                <a:spcPts val="259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Char char="Ø"/>
              <a:tabLst>
                <a:tab pos="381000" algn="l"/>
              </a:tabLst>
            </a:pPr>
            <a:r>
              <a:rPr lang="en-US" b="1" spc="-10" dirty="0" err="1">
                <a:latin typeface="Century Gothic"/>
                <a:cs typeface="Century Gothic"/>
              </a:rPr>
              <a:t>sdmpredictors</a:t>
            </a:r>
            <a:r>
              <a:rPr lang="en-US" b="1" spc="-10" dirty="0">
                <a:latin typeface="Century Gothic"/>
                <a:cs typeface="Century Gothic"/>
              </a:rPr>
              <a:t> R packages</a:t>
            </a:r>
            <a:r>
              <a:rPr lang="en-US" spc="-10" dirty="0">
                <a:latin typeface="Century Gothic"/>
                <a:cs typeface="Century Gothic"/>
              </a:rPr>
              <a:t>: a large suite of global marine environmental predictors and future conditions. STATIC (mean over years)</a:t>
            </a:r>
          </a:p>
          <a:p>
            <a:pPr marL="296863" marR="1308100" lvl="8" indent="-284163">
              <a:lnSpc>
                <a:spcPts val="259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Char char="Ø"/>
              <a:tabLst>
                <a:tab pos="381000" algn="l"/>
                <a:tab pos="5534025" algn="l"/>
              </a:tabLst>
            </a:pPr>
            <a:r>
              <a:rPr lang="en-US" b="1" spc="-10" dirty="0">
                <a:latin typeface="Century Gothic"/>
                <a:cs typeface="Century Gothic"/>
              </a:rPr>
              <a:t>Indian Ocean </a:t>
            </a:r>
            <a:r>
              <a:rPr lang="en-US" b="1" spc="-10" dirty="0" err="1">
                <a:latin typeface="Century Gothic"/>
                <a:cs typeface="Century Gothic"/>
              </a:rPr>
              <a:t>Zarr</a:t>
            </a:r>
            <a:r>
              <a:rPr lang="en-US" b="1" spc="-10" dirty="0">
                <a:latin typeface="Century Gothic"/>
                <a:cs typeface="Century Gothic"/>
              </a:rPr>
              <a:t> file</a:t>
            </a:r>
            <a:r>
              <a:rPr lang="en-US" spc="-10" dirty="0">
                <a:latin typeface="Century Gothic"/>
                <a:cs typeface="Century Gothic"/>
              </a:rPr>
              <a:t>. For dynamic (daily) gridded variables. Prepared by Minh Phan. In our shared drive. Needs to be access with Python.</a:t>
            </a:r>
          </a:p>
          <a:p>
            <a:pPr marL="296863" marR="1308100" lvl="8" indent="-284163">
              <a:lnSpc>
                <a:spcPts val="259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Char char="Ø"/>
              <a:tabLst>
                <a:tab pos="381000" algn="l"/>
              </a:tabLst>
            </a:pPr>
            <a:r>
              <a:rPr lang="en-US" b="1" spc="-10" dirty="0">
                <a:latin typeface="Century Gothic"/>
                <a:cs typeface="Century Gothic"/>
              </a:rPr>
              <a:t>Indian Ocean CMIP6 </a:t>
            </a:r>
            <a:r>
              <a:rPr lang="en-US" b="1" spc="-10" dirty="0" err="1">
                <a:latin typeface="Century Gothic"/>
                <a:cs typeface="Century Gothic"/>
              </a:rPr>
              <a:t>Zarr</a:t>
            </a:r>
            <a:r>
              <a:rPr lang="en-US" b="1" spc="-10" dirty="0">
                <a:latin typeface="Century Gothic"/>
                <a:cs typeface="Century Gothic"/>
              </a:rPr>
              <a:t> file</a:t>
            </a:r>
            <a:r>
              <a:rPr lang="en-US" spc="-10" dirty="0">
                <a:latin typeface="Century Gothic"/>
                <a:cs typeface="Century Gothic"/>
              </a:rPr>
              <a:t>. Future scenarios. Prepared by Minh Phan. In our shared drive. Needs to be accessed by Python.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5FD25AA-7C1A-9F07-D6DB-2F2BBF3414F0}"/>
              </a:ext>
            </a:extLst>
          </p:cNvPr>
          <p:cNvSpPr txBox="1"/>
          <p:nvPr/>
        </p:nvSpPr>
        <p:spPr>
          <a:xfrm>
            <a:off x="6324602" y="990600"/>
            <a:ext cx="6658908" cy="4664610"/>
          </a:xfrm>
          <a:prstGeom prst="rect">
            <a:avLst/>
          </a:prstGeom>
          <a:ln w="50800">
            <a:noFill/>
          </a:ln>
        </p:spPr>
        <p:txBody>
          <a:bodyPr vert="horz" wrap="square" lIns="0" tIns="28575" rIns="0" bIns="0" rtlCol="0">
            <a:spAutoFit/>
          </a:bodyPr>
          <a:lstStyle/>
          <a:p>
            <a:pPr marL="296863" marR="1308100" indent="-284163">
              <a:lnSpc>
                <a:spcPts val="2590"/>
              </a:lnSpc>
              <a:spcBef>
                <a:spcPts val="225"/>
              </a:spcBef>
              <a:tabLst>
                <a:tab pos="381000" algn="l"/>
              </a:tabLst>
            </a:pPr>
            <a:endParaRPr lang="en-US" sz="3200" b="1" dirty="0">
              <a:latin typeface="Century Gothic"/>
              <a:cs typeface="Century Gothic"/>
            </a:endParaRPr>
          </a:p>
          <a:p>
            <a:pPr marL="296863" marR="1308100" indent="-284163">
              <a:lnSpc>
                <a:spcPts val="2590"/>
              </a:lnSpc>
              <a:spcBef>
                <a:spcPts val="225"/>
              </a:spcBef>
              <a:tabLst>
                <a:tab pos="381000" algn="l"/>
              </a:tabLst>
            </a:pPr>
            <a:r>
              <a:rPr lang="en-US" sz="3200" b="1" dirty="0">
                <a:latin typeface="Century Gothic"/>
                <a:cs typeface="Century Gothic"/>
              </a:rPr>
              <a:t>Other sources</a:t>
            </a:r>
          </a:p>
          <a:p>
            <a:pPr marL="296863" marR="1308100" lvl="8" indent="-284163">
              <a:lnSpc>
                <a:spcPts val="259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Char char="Ø"/>
              <a:tabLst>
                <a:tab pos="381000" algn="l"/>
              </a:tabLst>
            </a:pPr>
            <a:r>
              <a:rPr lang="en-US" spc="-10" dirty="0">
                <a:latin typeface="Century Gothic"/>
                <a:cs typeface="Century Gothic"/>
              </a:rPr>
              <a:t>Many many different types of relevant variables from oceanography and marine biology</a:t>
            </a:r>
          </a:p>
          <a:p>
            <a:pPr marL="296863" marR="1308100" lvl="8" indent="-284163">
              <a:lnSpc>
                <a:spcPts val="259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Char char="Ø"/>
              <a:tabLst>
                <a:tab pos="381000" algn="l"/>
              </a:tabLst>
            </a:pPr>
            <a:r>
              <a:rPr lang="en-US" spc="-10" dirty="0">
                <a:latin typeface="Century Gothic"/>
                <a:cs typeface="Century Gothic"/>
              </a:rPr>
              <a:t>We’ll look at the ARSET slides from the land SDMs for inspiration.</a:t>
            </a:r>
          </a:p>
          <a:p>
            <a:pPr marL="296863" marR="1308100" lvl="8" indent="-284163">
              <a:lnSpc>
                <a:spcPts val="2590"/>
              </a:lnSpc>
              <a:spcBef>
                <a:spcPts val="1000"/>
              </a:spcBef>
              <a:spcAft>
                <a:spcPts val="1000"/>
              </a:spcAft>
              <a:buFont typeface="Wingdings" pitchFamily="2" charset="2"/>
              <a:buChar char="Ø"/>
              <a:tabLst>
                <a:tab pos="381000" algn="l"/>
              </a:tabLst>
            </a:pPr>
            <a:r>
              <a:rPr lang="en-US" spc="-10" dirty="0">
                <a:latin typeface="Century Gothic"/>
                <a:cs typeface="Century Gothic"/>
              </a:rPr>
              <a:t>A possible </a:t>
            </a:r>
            <a:r>
              <a:rPr lang="en-US" spc="-10" dirty="0" err="1">
                <a:latin typeface="Century Gothic"/>
                <a:cs typeface="Century Gothic"/>
              </a:rPr>
              <a:t>hackweek</a:t>
            </a:r>
            <a:r>
              <a:rPr lang="en-US" spc="-10" dirty="0">
                <a:latin typeface="Century Gothic"/>
                <a:cs typeface="Century Gothic"/>
              </a:rPr>
              <a:t> project would be developing the needs for Indian Ocean SDM environmental variables and come up with a plan (data storage, package, API?) that could be deliver that to the community.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C178B-4AD7-5E07-B9E1-CBD60250919A}"/>
              </a:ext>
            </a:extLst>
          </p:cNvPr>
          <p:cNvSpPr/>
          <p:nvPr/>
        </p:nvSpPr>
        <p:spPr>
          <a:xfrm>
            <a:off x="228600" y="990600"/>
            <a:ext cx="5638800" cy="487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04BE75-A900-199A-241C-09EADA04FDD0}"/>
              </a:ext>
            </a:extLst>
          </p:cNvPr>
          <p:cNvSpPr/>
          <p:nvPr/>
        </p:nvSpPr>
        <p:spPr>
          <a:xfrm>
            <a:off x="6201710" y="980090"/>
            <a:ext cx="5638800" cy="487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6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Environmental</a:t>
            </a:r>
            <a:r>
              <a:rPr spc="-145" dirty="0"/>
              <a:t> </a:t>
            </a:r>
            <a:r>
              <a:rPr spc="-10" dirty="0"/>
              <a:t>Variables</a:t>
            </a:r>
            <a:r>
              <a:rPr lang="en-US" spc="-10" dirty="0"/>
              <a:t> - </a:t>
            </a:r>
            <a:r>
              <a:rPr lang="en-US" spc="-10" dirty="0">
                <a:highlight>
                  <a:srgbClr val="FFFF00"/>
                </a:highlight>
              </a:rPr>
              <a:t>Land focused</a:t>
            </a:r>
            <a:endParaRPr spc="-10" dirty="0">
              <a:highlight>
                <a:srgbClr val="FFFF00"/>
              </a:highlight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6762" y="1188212"/>
            <a:ext cx="4785360" cy="206756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505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dirty="0">
                <a:latin typeface="Century Gothic"/>
                <a:cs typeface="Century Gothic"/>
              </a:rPr>
              <a:t>Land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Cover</a:t>
            </a:r>
            <a:endParaRPr sz="2400" dirty="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409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spc="-10" dirty="0">
                <a:latin typeface="Century Gothic"/>
                <a:cs typeface="Century Gothic"/>
              </a:rPr>
              <a:t>Phenology</a:t>
            </a:r>
            <a:endParaRPr sz="2400" dirty="0">
              <a:latin typeface="Century Gothic"/>
              <a:cs typeface="Century Gothic"/>
            </a:endParaRPr>
          </a:p>
          <a:p>
            <a:pPr marL="381000" marR="911225" indent="-368300">
              <a:lnSpc>
                <a:spcPct val="100800"/>
              </a:lnSpc>
              <a:spcBef>
                <a:spcPts val="409"/>
              </a:spcBef>
              <a:buSzPct val="91666"/>
              <a:buFont typeface="Arial"/>
              <a:buChar char="•"/>
              <a:tabLst>
                <a:tab pos="381000" algn="l"/>
              </a:tabLst>
            </a:pPr>
            <a:r>
              <a:rPr sz="2400" dirty="0">
                <a:latin typeface="Century Gothic"/>
                <a:cs typeface="Century Gothic"/>
              </a:rPr>
              <a:t>Vegetation</a:t>
            </a:r>
            <a:r>
              <a:rPr sz="2400" spc="-9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Indices</a:t>
            </a:r>
            <a:r>
              <a:rPr sz="2400" spc="-85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and </a:t>
            </a:r>
            <a:r>
              <a:rPr sz="2400" dirty="0">
                <a:latin typeface="Century Gothic"/>
                <a:cs typeface="Century Gothic"/>
              </a:rPr>
              <a:t>Fractional</a:t>
            </a:r>
            <a:r>
              <a:rPr sz="2400" spc="-8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Cover</a:t>
            </a:r>
            <a:endParaRPr sz="24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405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dirty="0">
                <a:latin typeface="Century Gothic"/>
                <a:cs typeface="Century Gothic"/>
              </a:rPr>
              <a:t>Tree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Mortality</a:t>
            </a:r>
            <a:r>
              <a:rPr sz="2400" spc="-6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(insect/disease)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7594" y="1172971"/>
            <a:ext cx="5127625" cy="1863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376555" indent="-34290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entury Gothic"/>
                <a:cs typeface="Century Gothic"/>
              </a:rPr>
              <a:t>Topography:</a:t>
            </a:r>
            <a:r>
              <a:rPr sz="2400" spc="-12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Elevation,</a:t>
            </a:r>
            <a:r>
              <a:rPr sz="2400" spc="-12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Slope, Aspect</a:t>
            </a:r>
            <a:endParaRPr sz="2400">
              <a:latin typeface="Century Gothic"/>
              <a:cs typeface="Century Gothic"/>
            </a:endParaRPr>
          </a:p>
          <a:p>
            <a:pPr marL="355600" marR="5080" indent="-342900">
              <a:lnSpc>
                <a:spcPct val="100400"/>
              </a:lnSpc>
              <a:spcBef>
                <a:spcPts val="15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Century Gothic"/>
                <a:cs typeface="Century Gothic"/>
              </a:rPr>
              <a:t>Climatology:</a:t>
            </a:r>
            <a:r>
              <a:rPr sz="2400" spc="-10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Temperature</a:t>
            </a:r>
            <a:r>
              <a:rPr sz="2400" spc="-9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(min., </a:t>
            </a:r>
            <a:r>
              <a:rPr sz="2400" dirty="0">
                <a:latin typeface="Century Gothic"/>
                <a:cs typeface="Century Gothic"/>
              </a:rPr>
              <a:t>max.,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mean,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etc.),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35" dirty="0">
                <a:latin typeface="Century Gothic"/>
                <a:cs typeface="Century Gothic"/>
              </a:rPr>
              <a:t>Precipitation </a:t>
            </a:r>
            <a:r>
              <a:rPr sz="2400" dirty="0">
                <a:latin typeface="Century Gothic"/>
                <a:cs typeface="Century Gothic"/>
              </a:rPr>
              <a:t>(min.,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max.,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etc.)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8469" y="6175755"/>
            <a:ext cx="2734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entury Gothic"/>
                <a:cs typeface="Century Gothic"/>
              </a:rPr>
              <a:t>MODIS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Land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Cover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Product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8720" y="6154420"/>
            <a:ext cx="3569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entury Gothic"/>
                <a:cs typeface="Century Gothic"/>
              </a:rPr>
              <a:t>ASTER</a:t>
            </a:r>
            <a:r>
              <a:rPr sz="1600" spc="-5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Digital</a:t>
            </a:r>
            <a:r>
              <a:rPr sz="1600" spc="-5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Elevation</a:t>
            </a:r>
            <a:r>
              <a:rPr sz="1600" spc="-6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Model</a:t>
            </a:r>
            <a:r>
              <a:rPr sz="1600" spc="-5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(DEM)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081" y="4225270"/>
            <a:ext cx="3901852" cy="18424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3340" y="4203199"/>
            <a:ext cx="3728985" cy="18644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Land</a:t>
            </a:r>
            <a:r>
              <a:rPr spc="-50" dirty="0"/>
              <a:t> </a:t>
            </a:r>
            <a:r>
              <a:rPr dirty="0"/>
              <a:t>Cover</a:t>
            </a:r>
            <a:r>
              <a:rPr spc="-5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10" dirty="0"/>
              <a:t>Species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514" y="1163827"/>
            <a:ext cx="10108565" cy="38842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915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dirty="0">
                <a:latin typeface="Century Gothic"/>
                <a:cs typeface="Century Gothic"/>
              </a:rPr>
              <a:t>Land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cover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one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the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most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important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drivers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biodiversity.</a:t>
            </a:r>
            <a:endParaRPr sz="2400">
              <a:latin typeface="Century Gothic"/>
              <a:cs typeface="Century Gothic"/>
            </a:endParaRPr>
          </a:p>
          <a:p>
            <a:pPr marL="381000" marR="5080" indent="-368300">
              <a:lnSpc>
                <a:spcPct val="100800"/>
              </a:lnSpc>
              <a:spcBef>
                <a:spcPts val="790"/>
              </a:spcBef>
              <a:buSzPct val="91666"/>
              <a:buFont typeface="Arial"/>
              <a:buChar char="•"/>
              <a:tabLst>
                <a:tab pos="381000" algn="l"/>
              </a:tabLst>
            </a:pPr>
            <a:r>
              <a:rPr sz="2400" dirty="0">
                <a:latin typeface="Century Gothic"/>
                <a:cs typeface="Century Gothic"/>
              </a:rPr>
              <a:t>It</a:t>
            </a:r>
            <a:r>
              <a:rPr sz="2400" spc="-6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affects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patterns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of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species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diversity,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distributions,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ecological processes.</a:t>
            </a:r>
            <a:endParaRPr sz="24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20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dirty="0">
                <a:latin typeface="Century Gothic"/>
                <a:cs typeface="Century Gothic"/>
              </a:rPr>
              <a:t>Accurate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land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cover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maps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are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essential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for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SDMs.</a:t>
            </a:r>
            <a:endParaRPr sz="2400">
              <a:latin typeface="Century Gothic"/>
              <a:cs typeface="Century Gothic"/>
            </a:endParaRPr>
          </a:p>
          <a:p>
            <a:pPr marL="838200" marR="1422400" indent="-368300">
              <a:lnSpc>
                <a:spcPts val="2780"/>
              </a:lnSpc>
              <a:spcBef>
                <a:spcPts val="605"/>
              </a:spcBef>
              <a:tabLst>
                <a:tab pos="837565" algn="l"/>
              </a:tabLst>
            </a:pPr>
            <a:r>
              <a:rPr sz="2200" spc="390" dirty="0">
                <a:latin typeface="Arial"/>
                <a:cs typeface="Arial"/>
              </a:rPr>
              <a:t>"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400" dirty="0">
                <a:latin typeface="Century Gothic"/>
                <a:cs typeface="Century Gothic"/>
              </a:rPr>
              <a:t>Land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cover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changes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can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dramatically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affect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species distributions.</a:t>
            </a:r>
            <a:endParaRPr sz="24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45"/>
              </a:spcBef>
              <a:buSzPct val="91666"/>
              <a:buFont typeface="Arial"/>
              <a:buChar char="•"/>
              <a:tabLst>
                <a:tab pos="380365" algn="l"/>
              </a:tabLst>
            </a:pPr>
            <a:r>
              <a:rPr sz="2400" dirty="0">
                <a:latin typeface="Century Gothic"/>
                <a:cs typeface="Century Gothic"/>
              </a:rPr>
              <a:t>Many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regional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and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global</a:t>
            </a:r>
            <a:r>
              <a:rPr sz="2400" spc="-5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land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cover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maps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are</a:t>
            </a:r>
            <a:r>
              <a:rPr sz="2400" spc="-50" dirty="0">
                <a:latin typeface="Century Gothic"/>
                <a:cs typeface="Century Gothic"/>
              </a:rPr>
              <a:t> </a:t>
            </a:r>
            <a:r>
              <a:rPr sz="2400" spc="-10" dirty="0">
                <a:latin typeface="Century Gothic"/>
                <a:cs typeface="Century Gothic"/>
              </a:rPr>
              <a:t>available.</a:t>
            </a:r>
            <a:endParaRPr sz="2400">
              <a:latin typeface="Century Gothic"/>
              <a:cs typeface="Century Gothic"/>
            </a:endParaRPr>
          </a:p>
          <a:p>
            <a:pPr marL="381000" marR="407670" indent="-368300">
              <a:lnSpc>
                <a:spcPct val="100000"/>
              </a:lnSpc>
              <a:spcBef>
                <a:spcPts val="840"/>
              </a:spcBef>
              <a:buSzPct val="91666"/>
              <a:buFont typeface="Arial"/>
              <a:buChar char="•"/>
              <a:tabLst>
                <a:tab pos="381000" algn="l"/>
              </a:tabLst>
            </a:pPr>
            <a:r>
              <a:rPr sz="2400" dirty="0">
                <a:latin typeface="Century Gothic"/>
                <a:cs typeface="Century Gothic"/>
              </a:rPr>
              <a:t>Creating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your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own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land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cover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maps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with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20" dirty="0">
                <a:latin typeface="Century Gothic"/>
                <a:cs typeface="Century Gothic"/>
              </a:rPr>
              <a:t>ground-</a:t>
            </a:r>
            <a:r>
              <a:rPr sz="2400" dirty="0">
                <a:latin typeface="Century Gothic"/>
                <a:cs typeface="Century Gothic"/>
              </a:rPr>
              <a:t>based</a:t>
            </a:r>
            <a:r>
              <a:rPr sz="2400" spc="-35" dirty="0">
                <a:latin typeface="Century Gothic"/>
                <a:cs typeface="Century Gothic"/>
              </a:rPr>
              <a:t> </a:t>
            </a:r>
            <a:r>
              <a:rPr sz="2400" dirty="0">
                <a:latin typeface="Century Gothic"/>
                <a:cs typeface="Century Gothic"/>
              </a:rPr>
              <a:t>data</a:t>
            </a:r>
            <a:r>
              <a:rPr sz="2400" spc="-40" dirty="0">
                <a:latin typeface="Century Gothic"/>
                <a:cs typeface="Century Gothic"/>
              </a:rPr>
              <a:t> </a:t>
            </a:r>
            <a:r>
              <a:rPr sz="2400" spc="-25" dirty="0">
                <a:latin typeface="Century Gothic"/>
                <a:cs typeface="Century Gothic"/>
              </a:rPr>
              <a:t>is </a:t>
            </a:r>
            <a:r>
              <a:rPr sz="2400" spc="-10" dirty="0">
                <a:latin typeface="Century Gothic"/>
                <a:cs typeface="Century Gothic"/>
              </a:rPr>
              <a:t>ideal.</a:t>
            </a:r>
            <a:endParaRPr sz="2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Environmental</a:t>
            </a:r>
            <a:r>
              <a:rPr spc="-85" dirty="0"/>
              <a:t> </a:t>
            </a:r>
            <a:r>
              <a:rPr dirty="0"/>
              <a:t>Variables:</a:t>
            </a:r>
            <a:r>
              <a:rPr spc="-80" dirty="0"/>
              <a:t> </a:t>
            </a:r>
            <a:r>
              <a:rPr dirty="0"/>
              <a:t>Land</a:t>
            </a:r>
            <a:r>
              <a:rPr spc="-90" dirty="0"/>
              <a:t> </a:t>
            </a:r>
            <a:r>
              <a:rPr dirty="0"/>
              <a:t>Cover</a:t>
            </a:r>
            <a:r>
              <a:rPr spc="-80" dirty="0"/>
              <a:t> </a:t>
            </a:r>
            <a:r>
              <a:rPr spc="-10" dirty="0"/>
              <a:t>Products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4359" y="1152651"/>
            <a:ext cx="5210810" cy="16256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000" dirty="0">
                <a:latin typeface="Century Gothic"/>
                <a:cs typeface="Century Gothic"/>
              </a:rPr>
              <a:t>United</a:t>
            </a:r>
            <a:r>
              <a:rPr sz="2000" spc="-6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States:</a:t>
            </a:r>
            <a:endParaRPr sz="20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815"/>
              </a:spcBef>
              <a:buSzPct val="110000"/>
              <a:buFont typeface="Arial"/>
              <a:buChar char="•"/>
              <a:tabLst>
                <a:tab pos="380365" algn="l"/>
              </a:tabLst>
            </a:pPr>
            <a:r>
              <a:rPr sz="2000" dirty="0">
                <a:latin typeface="Century Gothic"/>
                <a:cs typeface="Century Gothic"/>
              </a:rPr>
              <a:t>National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Land</a:t>
            </a:r>
            <a:r>
              <a:rPr sz="2000" spc="-4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Cover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Database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(NLCD)</a:t>
            </a:r>
            <a:endParaRPr sz="20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90"/>
              </a:spcBef>
              <a:buSzPct val="110000"/>
              <a:buFont typeface="Arial"/>
              <a:buChar char="•"/>
              <a:tabLst>
                <a:tab pos="380365" algn="l"/>
              </a:tabLst>
            </a:pPr>
            <a:r>
              <a:rPr sz="2000" dirty="0">
                <a:latin typeface="Century Gothic"/>
                <a:cs typeface="Century Gothic"/>
              </a:rPr>
              <a:t>GAP</a:t>
            </a:r>
            <a:r>
              <a:rPr sz="2000" spc="-3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Analysis</a:t>
            </a:r>
            <a:endParaRPr sz="2000">
              <a:latin typeface="Century Gothic"/>
              <a:cs typeface="Century Gothic"/>
            </a:endParaRPr>
          </a:p>
          <a:p>
            <a:pPr marL="380365" indent="-367665">
              <a:lnSpc>
                <a:spcPct val="100000"/>
              </a:lnSpc>
              <a:spcBef>
                <a:spcPts val="795"/>
              </a:spcBef>
              <a:buSzPct val="110000"/>
              <a:buFont typeface="Arial"/>
              <a:buChar char="•"/>
              <a:tabLst>
                <a:tab pos="380365" algn="l"/>
              </a:tabLst>
            </a:pPr>
            <a:r>
              <a:rPr sz="2000" spc="-10" dirty="0">
                <a:latin typeface="Century Gothic"/>
                <a:cs typeface="Century Gothic"/>
              </a:rPr>
              <a:t>LANDFIRE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3828" y="1107947"/>
            <a:ext cx="932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entury Gothic"/>
                <a:cs typeface="Century Gothic"/>
              </a:rPr>
              <a:t>Global: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750" y="1442211"/>
            <a:ext cx="4674870" cy="15201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660"/>
              </a:spcBef>
              <a:buSzPct val="110000"/>
              <a:buFont typeface="Arial"/>
              <a:buChar char="•"/>
              <a:tabLst>
                <a:tab pos="297815" algn="l"/>
              </a:tabLst>
            </a:pPr>
            <a:r>
              <a:rPr sz="2000" dirty="0">
                <a:latin typeface="Century Gothic"/>
                <a:cs typeface="Century Gothic"/>
              </a:rPr>
              <a:t>MODIS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Land</a:t>
            </a:r>
            <a:r>
              <a:rPr sz="2000" spc="-3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cover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product</a:t>
            </a:r>
            <a:endParaRPr sz="2000">
              <a:latin typeface="Century Gothic"/>
              <a:cs typeface="Century Gothic"/>
            </a:endParaRPr>
          </a:p>
          <a:p>
            <a:pPr marL="297815" indent="-285115">
              <a:lnSpc>
                <a:spcPct val="100000"/>
              </a:lnSpc>
              <a:spcBef>
                <a:spcPts val="815"/>
              </a:spcBef>
              <a:buSzPct val="110000"/>
              <a:buFont typeface="Arial"/>
              <a:buChar char="•"/>
              <a:tabLst>
                <a:tab pos="297815" algn="l"/>
              </a:tabLst>
            </a:pPr>
            <a:r>
              <a:rPr sz="2000" dirty="0">
                <a:latin typeface="Century Gothic"/>
                <a:cs typeface="Century Gothic"/>
              </a:rPr>
              <a:t>FAO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Global</a:t>
            </a:r>
            <a:r>
              <a:rPr sz="2000" spc="-2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Land</a:t>
            </a:r>
            <a:r>
              <a:rPr sz="2000" spc="-20" dirty="0">
                <a:latin typeface="Century Gothic"/>
                <a:cs typeface="Century Gothic"/>
              </a:rPr>
              <a:t> </a:t>
            </a:r>
            <a:r>
              <a:rPr sz="2000" spc="-10" dirty="0">
                <a:latin typeface="Century Gothic"/>
                <a:cs typeface="Century Gothic"/>
              </a:rPr>
              <a:t>Cover-SHARE</a:t>
            </a:r>
            <a:endParaRPr sz="2000">
              <a:latin typeface="Century Gothic"/>
              <a:cs typeface="Century Gothic"/>
            </a:endParaRPr>
          </a:p>
          <a:p>
            <a:pPr marL="298450" marR="5080" indent="-285750">
              <a:lnSpc>
                <a:spcPct val="100000"/>
              </a:lnSpc>
              <a:spcBef>
                <a:spcPts val="790"/>
              </a:spcBef>
              <a:buSzPct val="110000"/>
              <a:buFont typeface="Arial"/>
              <a:buChar char="•"/>
              <a:tabLst>
                <a:tab pos="298450" algn="l"/>
              </a:tabLst>
            </a:pPr>
            <a:r>
              <a:rPr sz="2000" dirty="0">
                <a:latin typeface="Century Gothic"/>
                <a:cs typeface="Century Gothic"/>
              </a:rPr>
              <a:t>ESA</a:t>
            </a:r>
            <a:r>
              <a:rPr sz="2000" spc="-5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Climate</a:t>
            </a:r>
            <a:r>
              <a:rPr sz="2000" spc="-45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Change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dirty="0">
                <a:latin typeface="Century Gothic"/>
                <a:cs typeface="Century Gothic"/>
              </a:rPr>
              <a:t>Initiative</a:t>
            </a:r>
            <a:r>
              <a:rPr sz="2000" spc="-50" dirty="0">
                <a:latin typeface="Century Gothic"/>
                <a:cs typeface="Century Gothic"/>
              </a:rPr>
              <a:t> </a:t>
            </a:r>
            <a:r>
              <a:rPr sz="2000" spc="-20" dirty="0">
                <a:latin typeface="Century Gothic"/>
                <a:cs typeface="Century Gothic"/>
              </a:rPr>
              <a:t>Land </a:t>
            </a:r>
            <a:r>
              <a:rPr sz="2000" spc="-10" dirty="0">
                <a:latin typeface="Century Gothic"/>
                <a:cs typeface="Century Gothic"/>
              </a:rPr>
              <a:t>Cover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388" y="3288131"/>
            <a:ext cx="3731086" cy="24314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06680" y="3336310"/>
            <a:ext cx="3713796" cy="2319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27167" y="5838444"/>
            <a:ext cx="3173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National</a:t>
            </a:r>
            <a:r>
              <a:rPr sz="1400" spc="-4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Land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Cover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Database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2011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NASA’s</a:t>
            </a:r>
            <a:r>
              <a:rPr spc="-40" dirty="0"/>
              <a:t> </a:t>
            </a:r>
            <a:r>
              <a:rPr dirty="0"/>
              <a:t>Applied</a:t>
            </a:r>
            <a:r>
              <a:rPr spc="-35" dirty="0"/>
              <a:t> </a:t>
            </a:r>
            <a:r>
              <a:rPr dirty="0"/>
              <a:t>Remote</a:t>
            </a:r>
            <a:r>
              <a:rPr spc="-35" dirty="0"/>
              <a:t> </a:t>
            </a:r>
            <a:r>
              <a:rPr dirty="0"/>
              <a:t>Sensing</a:t>
            </a:r>
            <a:r>
              <a:rPr spc="-35" dirty="0"/>
              <a:t> </a:t>
            </a:r>
            <a:r>
              <a:rPr dirty="0"/>
              <a:t>Training</a:t>
            </a:r>
            <a:r>
              <a:rPr spc="-35" dirty="0"/>
              <a:t> </a:t>
            </a:r>
            <a:r>
              <a:rPr spc="-65" dirty="0"/>
              <a:t>Program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16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07293" y="5838444"/>
            <a:ext cx="209168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entury Gothic"/>
                <a:cs typeface="Century Gothic"/>
              </a:rPr>
              <a:t>FAO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Global</a:t>
            </a:r>
            <a:r>
              <a:rPr sz="1400" spc="-35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Land</a:t>
            </a:r>
            <a:r>
              <a:rPr sz="1400" spc="-25" dirty="0">
                <a:latin typeface="Century Gothic"/>
                <a:cs typeface="Century Gothic"/>
              </a:rPr>
              <a:t> </a:t>
            </a:r>
            <a:r>
              <a:rPr sz="1400" spc="-20" dirty="0">
                <a:latin typeface="Century Gothic"/>
                <a:cs typeface="Century Gothic"/>
              </a:rPr>
              <a:t>Cover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2147</Words>
  <Application>Microsoft Macintosh PowerPoint</Application>
  <PresentationFormat>Widescreen</PresentationFormat>
  <Paragraphs>282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Century Gothic Bold</vt:lpstr>
      <vt:lpstr>Wingdings</vt:lpstr>
      <vt:lpstr>Office Theme</vt:lpstr>
      <vt:lpstr>PowerPoint Presentation</vt:lpstr>
      <vt:lpstr>SDM Overview</vt:lpstr>
      <vt:lpstr>”Species” Modeling</vt:lpstr>
      <vt:lpstr>Environmental Variables</vt:lpstr>
      <vt:lpstr>Climate Variables – this is a science step</vt:lpstr>
      <vt:lpstr>Marine Climate Variables</vt:lpstr>
      <vt:lpstr>Environmental Variables - Land focused</vt:lpstr>
      <vt:lpstr>Land Cover and Species</vt:lpstr>
      <vt:lpstr>Environmental Variables: Land Cover Products</vt:lpstr>
      <vt:lpstr>Multi-Resolution Land Characteristics (MRLC) Consortium</vt:lpstr>
      <vt:lpstr>Gap Analysis Project (GAP)</vt:lpstr>
      <vt:lpstr>LANDFIRE</vt:lpstr>
      <vt:lpstr>MODIS Land Cover</vt:lpstr>
      <vt:lpstr>Food and Agriculture Organization</vt:lpstr>
      <vt:lpstr>ESA Climate Change Initiative Land Cover</vt:lpstr>
      <vt:lpstr>Create Your Own Land Cover Map</vt:lpstr>
      <vt:lpstr>Fractional Cover (FC)</vt:lpstr>
      <vt:lpstr>Land Surface Phenology (LSP)</vt:lpstr>
      <vt:lpstr>Vegetation Indices</vt:lpstr>
      <vt:lpstr>Tree Mortality/Vegetation Disturbance</vt:lpstr>
      <vt:lpstr>Topography</vt:lpstr>
      <vt:lpstr>Gridded Climate Data Resources</vt:lpstr>
      <vt:lpstr>Gridded Climate Data with Climate Engine</vt:lpstr>
      <vt:lpstr>Future Scenarios: Global Climate Models</vt:lpstr>
      <vt:lpstr>Climate Models with the NASA Earth Exchange (NEX)</vt:lpstr>
      <vt:lpstr>PowerPoint Presentation</vt:lpstr>
      <vt:lpstr>ARSET Contacts for this training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Eli Holmes</cp:lastModifiedBy>
  <cp:revision>6</cp:revision>
  <dcterms:created xsi:type="dcterms:W3CDTF">2023-09-09T05:03:02Z</dcterms:created>
  <dcterms:modified xsi:type="dcterms:W3CDTF">2023-09-09T07:32:50Z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2021-08-09T00:00:00Z</vt:filetime>
  </property>
  <property fmtid="{D5CDD505-2E9C-101B-9397-08002B2CF9AE}" pid="3" name="LastSaved">
    <vt:filetime>2023-09-09T00:00:00Z</vt:filetime>
  </property>
  <property fmtid="{D5CDD505-2E9C-101B-9397-08002B2CF9AE}" pid="4" name="Producer">
    <vt:lpwstr>macOS Version 10.15.7 (Build 19H1323) Quartz PDFContext</vt:lpwstr>
  </property>
</Properties>
</file>